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91" r:id="rId3"/>
    <p:sldId id="290" r:id="rId4"/>
    <p:sldId id="259" r:id="rId5"/>
    <p:sldId id="311" r:id="rId6"/>
    <p:sldId id="272" r:id="rId7"/>
    <p:sldId id="276" r:id="rId8"/>
    <p:sldId id="300" r:id="rId9"/>
    <p:sldId id="301" r:id="rId10"/>
    <p:sldId id="302" r:id="rId11"/>
    <p:sldId id="281" r:id="rId12"/>
    <p:sldId id="317" r:id="rId13"/>
    <p:sldId id="318" r:id="rId14"/>
    <p:sldId id="273" r:id="rId15"/>
    <p:sldId id="316" r:id="rId16"/>
    <p:sldId id="314" r:id="rId17"/>
    <p:sldId id="315" r:id="rId18"/>
    <p:sldId id="304" r:id="rId19"/>
    <p:sldId id="312" r:id="rId20"/>
    <p:sldId id="306" r:id="rId21"/>
    <p:sldId id="30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FF5C"/>
    <a:srgbClr val="698F29"/>
    <a:srgbClr val="396C4C"/>
    <a:srgbClr val="377646"/>
    <a:srgbClr val="AF990C"/>
    <a:srgbClr val="0F2D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9" d="100"/>
          <a:sy n="79" d="100"/>
        </p:scale>
        <p:origin x="-936" y="18"/>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9F855-2B1F-FA47-AC75-099CEAE168EF}" type="datetimeFigureOut">
              <a:rPr lang="en-US" smtClean="0"/>
              <a:t>12/12/2014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E9D0C-BA59-4A4D-B140-869DB2948435}" type="slidenum">
              <a:rPr lang="en-US" smtClean="0"/>
              <a:t>‹#›</a:t>
            </a:fld>
            <a:endParaRPr lang="en-US"/>
          </a:p>
        </p:txBody>
      </p:sp>
    </p:spTree>
    <p:extLst>
      <p:ext uri="{BB962C8B-B14F-4D97-AF65-F5344CB8AC3E}">
        <p14:creationId xmlns:p14="http://schemas.microsoft.com/office/powerpoint/2010/main" val="4237114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53FDF9-9127-3A43-A63A-105FABFC8214}" type="slidenum">
              <a:rPr lang="en-US">
                <a:solidFill>
                  <a:prstClr val="black"/>
                </a:solidFill>
                <a:latin typeface="Calibri" charset="0"/>
              </a:rPr>
              <a:pPr eaLnBrk="1" hangingPunct="1"/>
              <a:t>1</a:t>
            </a:fld>
            <a:endParaRPr lang="en-US">
              <a:solidFill>
                <a:prstClr val="black"/>
              </a:solidFill>
              <a:latin typeface="Calibri"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69914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36267B-3B51-2D48-A57F-D51B12CF5A1E}" type="slidenum">
              <a:rPr lang="en-US">
                <a:solidFill>
                  <a:prstClr val="black"/>
                </a:solidFill>
                <a:latin typeface="Calibri" charset="0"/>
              </a:rPr>
              <a:pPr eaLnBrk="1" hangingPunct="1"/>
              <a:t>4</a:t>
            </a:fld>
            <a:endParaRPr lang="en-US">
              <a:solidFill>
                <a:prstClr val="black"/>
              </a:solidFill>
              <a:latin typeface="Calibri" charset="0"/>
            </a:endParaRPr>
          </a:p>
        </p:txBody>
      </p:sp>
    </p:spTree>
    <p:extLst>
      <p:ext uri="{BB962C8B-B14F-4D97-AF65-F5344CB8AC3E}">
        <p14:creationId xmlns:p14="http://schemas.microsoft.com/office/powerpoint/2010/main" val="2150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E9D0C-BA59-4A4D-B140-869DB2948435}" type="slidenum">
              <a:rPr lang="en-US" smtClean="0"/>
              <a:t>7</a:t>
            </a:fld>
            <a:endParaRPr lang="en-US"/>
          </a:p>
        </p:txBody>
      </p:sp>
    </p:spTree>
    <p:extLst>
      <p:ext uri="{BB962C8B-B14F-4D97-AF65-F5344CB8AC3E}">
        <p14:creationId xmlns:p14="http://schemas.microsoft.com/office/powerpoint/2010/main" val="138571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E9D0C-BA59-4A4D-B140-869DB2948435}" type="slidenum">
              <a:rPr lang="en-US" smtClean="0"/>
              <a:t>8</a:t>
            </a:fld>
            <a:endParaRPr lang="en-US"/>
          </a:p>
        </p:txBody>
      </p:sp>
    </p:spTree>
    <p:extLst>
      <p:ext uri="{BB962C8B-B14F-4D97-AF65-F5344CB8AC3E}">
        <p14:creationId xmlns:p14="http://schemas.microsoft.com/office/powerpoint/2010/main" val="138571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E9D0C-BA59-4A4D-B140-869DB2948435}" type="slidenum">
              <a:rPr lang="en-US" smtClean="0"/>
              <a:t>9</a:t>
            </a:fld>
            <a:endParaRPr lang="en-US"/>
          </a:p>
        </p:txBody>
      </p:sp>
    </p:spTree>
    <p:extLst>
      <p:ext uri="{BB962C8B-B14F-4D97-AF65-F5344CB8AC3E}">
        <p14:creationId xmlns:p14="http://schemas.microsoft.com/office/powerpoint/2010/main" val="138571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E9D0C-BA59-4A4D-B140-869DB2948435}" type="slidenum">
              <a:rPr lang="en-US" smtClean="0"/>
              <a:t>10</a:t>
            </a:fld>
            <a:endParaRPr lang="en-US"/>
          </a:p>
        </p:txBody>
      </p:sp>
    </p:spTree>
    <p:extLst>
      <p:ext uri="{BB962C8B-B14F-4D97-AF65-F5344CB8AC3E}">
        <p14:creationId xmlns:p14="http://schemas.microsoft.com/office/powerpoint/2010/main" val="138571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9DDD158D-93B4-3C42-8832-F2F7572B3ABA}" type="datetimeFigureOut">
              <a:rPr lang="en-US">
                <a:solidFill>
                  <a:srgbClr val="000000"/>
                </a:solidFill>
              </a:rPr>
              <a:pPr/>
              <a:t>12/12/2014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AC0435-FFB2-CB45-896B-96081623AA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151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E86EB35-A2B0-0048-B206-29AB5F582271}" type="datetimeFigureOut">
              <a:rPr lang="en-US">
                <a:solidFill>
                  <a:srgbClr val="000000"/>
                </a:solidFill>
              </a:rPr>
              <a:pPr/>
              <a:t>12/12/2014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6DAE93-7B7A-A640-876E-6535B616D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39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855247-317F-9C4D-AA39-C7E7EDD57DDF}" type="datetimeFigureOut">
              <a:rPr lang="en-US">
                <a:solidFill>
                  <a:srgbClr val="000000"/>
                </a:solidFill>
              </a:rPr>
              <a:pPr/>
              <a:t>12/12/2014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24BE7D4-D233-F345-84A0-36A02D0FBF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9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7C72103-A1E1-5D45-A2A8-415D1682685E}" type="datetimeFigureOut">
              <a:rPr lang="en-US">
                <a:solidFill>
                  <a:srgbClr val="000000"/>
                </a:solidFill>
              </a:rPr>
              <a:pPr/>
              <a:t>12/12/2014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4897181-203C-354C-BA81-F5A0431C82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193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86EFD88-E652-934B-9761-401700425582}" type="datetimeFigureOut">
              <a:rPr lang="en-US">
                <a:solidFill>
                  <a:srgbClr val="000000"/>
                </a:solidFill>
              </a:rPr>
              <a:pPr/>
              <a:t>12/12/2014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3C0FDA-EEA6-A841-9272-1FFBFC1A18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141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2DDFA3F-CC1A-F144-AD5C-3E16367085A6}" type="datetimeFigureOut">
              <a:rPr lang="en-US">
                <a:solidFill>
                  <a:srgbClr val="000000"/>
                </a:solidFill>
              </a:rPr>
              <a:pPr/>
              <a:t>12/12/2014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038367C-8997-9E45-B512-C1CF3480D2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106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8387865-FF04-C74E-8006-F93F7A8D62AE}" type="datetimeFigureOut">
              <a:rPr lang="en-US">
                <a:solidFill>
                  <a:srgbClr val="000000"/>
                </a:solidFill>
              </a:rPr>
              <a:pPr/>
              <a:t>12/12/2014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8C00236-BB64-0A4D-AE06-CBBFF5E239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392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AC01D83-E5F2-2C49-916C-DF4792CB54B9}" type="datetimeFigureOut">
              <a:rPr lang="en-US">
                <a:solidFill>
                  <a:srgbClr val="000000"/>
                </a:solidFill>
              </a:rPr>
              <a:pPr/>
              <a:t>12/12/2014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55D17C4-1320-A542-AA30-E850B277C1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044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4557EE-236E-8244-8572-2BE6A1241CA7}" type="datetimeFigureOut">
              <a:rPr lang="en-US">
                <a:solidFill>
                  <a:srgbClr val="000000"/>
                </a:solidFill>
              </a:rPr>
              <a:pPr/>
              <a:t>12/12/2014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610517B-9C9B-D54A-9BFA-12CB60B3B1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08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E231D4D-1526-204B-A8B0-CB153A09D5D3}" type="datetimeFigureOut">
              <a:rPr lang="en-US">
                <a:solidFill>
                  <a:srgbClr val="000000"/>
                </a:solidFill>
              </a:rPr>
              <a:pPr/>
              <a:t>12/12/2014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9EED6-9700-C744-8A09-30883FAE3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940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B3C7036-4996-3C41-B8FF-219E93719BF1}" type="datetimeFigureOut">
              <a:rPr lang="en-US">
                <a:solidFill>
                  <a:srgbClr val="000000"/>
                </a:solidFill>
              </a:rPr>
              <a:pPr/>
              <a:t>12/12/2014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7FD7026-AF2A-054F-842B-5486F03A21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34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bigbkr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762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2954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fld id="{10A9C394-0983-FE40-AD64-F000615E2BCC}" type="datetimeFigureOut">
              <a:rPr lang="en-US">
                <a:solidFill>
                  <a:srgbClr val="000000"/>
                </a:solidFill>
                <a:latin typeface="Arial" charset="0"/>
                <a:ea typeface="ＭＳ Ｐゴシック" charset="0"/>
              </a:rPr>
              <a:pPr defTabSz="914400" fontAlgn="base">
                <a:spcBef>
                  <a:spcPct val="0"/>
                </a:spcBef>
                <a:spcAft>
                  <a:spcPct val="0"/>
                </a:spcAft>
              </a:pPr>
              <a:t>12/12/2014</a:t>
            </a:fld>
            <a:endParaRPr lang="en-US">
              <a:solidFill>
                <a:srgbClr val="000000"/>
              </a:solidFill>
              <a:latin typeface="Arial" charset="0"/>
              <a:ea typeface="ＭＳ Ｐゴシック" charset="0"/>
            </a:endParaRPr>
          </a:p>
        </p:txBody>
      </p:sp>
      <p:sp>
        <p:nvSpPr>
          <p:cNvPr id="1029" name="Rectangle 5"/>
          <p:cNvSpPr>
            <a:spLocks noGrp="1" noChangeArrowheads="1"/>
          </p:cNvSpPr>
          <p:nvPr>
            <p:ph type="ftr" sz="quarter" idx="3"/>
          </p:nvPr>
        </p:nvSpPr>
        <p:spPr bwMode="auto">
          <a:xfrm>
            <a:off x="2667000" y="5943600"/>
            <a:ext cx="2438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51816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D981F32-3E35-7E41-B981-1381AE821B94}" type="slidenum">
              <a:rPr lang="en-US">
                <a:solidFill>
                  <a:srgbClr val="000000"/>
                </a:solidFill>
                <a:latin typeface="Arial" charset="0"/>
                <a:ea typeface="ＭＳ Ｐゴシック" charset="0"/>
              </a:rPr>
              <a:pPr defTabSz="914400" fontAlgn="base">
                <a:spcBef>
                  <a:spcPct val="0"/>
                </a:spcBef>
                <a:spcAft>
                  <a:spcPct val="0"/>
                </a:spcAft>
              </a:pPr>
              <a:t>‹#›</a:t>
            </a:fld>
            <a:endParaRPr lang="en-US">
              <a:solidFill>
                <a:srgbClr val="000000"/>
              </a:solidFill>
              <a:latin typeface="Arial" charset="0"/>
              <a:ea typeface="ＭＳ Ｐゴシック" charset="0"/>
            </a:endParaRPr>
          </a:p>
        </p:txBody>
      </p:sp>
    </p:spTree>
    <p:extLst>
      <p:ext uri="{BB962C8B-B14F-4D97-AF65-F5344CB8AC3E}">
        <p14:creationId xmlns:p14="http://schemas.microsoft.com/office/powerpoint/2010/main" val="1876476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700">
          <a:solidFill>
            <a:schemeClr val="tx2"/>
          </a:solidFill>
          <a:latin typeface="+mj-lt"/>
          <a:ea typeface="ＭＳ Ｐゴシック" charset="0"/>
          <a:cs typeface="+mj-cs"/>
        </a:defRPr>
      </a:lvl1pPr>
      <a:lvl2pPr algn="l" rtl="0" eaLnBrk="0" fontAlgn="base" hangingPunct="0">
        <a:spcBef>
          <a:spcPct val="0"/>
        </a:spcBef>
        <a:spcAft>
          <a:spcPct val="0"/>
        </a:spcAft>
        <a:defRPr sz="3700">
          <a:solidFill>
            <a:schemeClr val="tx2"/>
          </a:solidFill>
          <a:latin typeface="Arial" charset="0"/>
          <a:ea typeface="ＭＳ Ｐゴシック" charset="0"/>
        </a:defRPr>
      </a:lvl2pPr>
      <a:lvl3pPr algn="l" rtl="0" eaLnBrk="0" fontAlgn="base" hangingPunct="0">
        <a:spcBef>
          <a:spcPct val="0"/>
        </a:spcBef>
        <a:spcAft>
          <a:spcPct val="0"/>
        </a:spcAft>
        <a:defRPr sz="3700">
          <a:solidFill>
            <a:schemeClr val="tx2"/>
          </a:solidFill>
          <a:latin typeface="Arial" charset="0"/>
          <a:ea typeface="ＭＳ Ｐゴシック" charset="0"/>
        </a:defRPr>
      </a:lvl3pPr>
      <a:lvl4pPr algn="l" rtl="0" eaLnBrk="0" fontAlgn="base" hangingPunct="0">
        <a:spcBef>
          <a:spcPct val="0"/>
        </a:spcBef>
        <a:spcAft>
          <a:spcPct val="0"/>
        </a:spcAft>
        <a:defRPr sz="3700">
          <a:solidFill>
            <a:schemeClr val="tx2"/>
          </a:solidFill>
          <a:latin typeface="Arial" charset="0"/>
          <a:ea typeface="ＭＳ Ｐゴシック" charset="0"/>
        </a:defRPr>
      </a:lvl4pPr>
      <a:lvl5pPr algn="l" rtl="0" eaLnBrk="0" fontAlgn="base" hangingPunct="0">
        <a:spcBef>
          <a:spcPct val="0"/>
        </a:spcBef>
        <a:spcAft>
          <a:spcPct val="0"/>
        </a:spcAft>
        <a:defRPr sz="3700">
          <a:solidFill>
            <a:schemeClr val="tx2"/>
          </a:solidFill>
          <a:latin typeface="Arial" charset="0"/>
          <a:ea typeface="ＭＳ Ｐゴシック" charset="0"/>
        </a:defRPr>
      </a:lvl5pPr>
      <a:lvl6pPr marL="457200" algn="l" rtl="0" eaLnBrk="1" fontAlgn="base" hangingPunct="1">
        <a:spcBef>
          <a:spcPct val="0"/>
        </a:spcBef>
        <a:spcAft>
          <a:spcPct val="0"/>
        </a:spcAft>
        <a:defRPr sz="3700">
          <a:solidFill>
            <a:schemeClr val="tx2"/>
          </a:solidFill>
          <a:latin typeface="Arial" charset="0"/>
        </a:defRPr>
      </a:lvl6pPr>
      <a:lvl7pPr marL="914400" algn="l" rtl="0" eaLnBrk="1" fontAlgn="base" hangingPunct="1">
        <a:spcBef>
          <a:spcPct val="0"/>
        </a:spcBef>
        <a:spcAft>
          <a:spcPct val="0"/>
        </a:spcAft>
        <a:defRPr sz="3700">
          <a:solidFill>
            <a:schemeClr val="tx2"/>
          </a:solidFill>
          <a:latin typeface="Arial" charset="0"/>
        </a:defRPr>
      </a:lvl7pPr>
      <a:lvl8pPr marL="1371600" algn="l" rtl="0" eaLnBrk="1" fontAlgn="base" hangingPunct="1">
        <a:spcBef>
          <a:spcPct val="0"/>
        </a:spcBef>
        <a:spcAft>
          <a:spcPct val="0"/>
        </a:spcAft>
        <a:defRPr sz="3700">
          <a:solidFill>
            <a:schemeClr val="tx2"/>
          </a:solidFill>
          <a:latin typeface="Arial" charset="0"/>
        </a:defRPr>
      </a:lvl8pPr>
      <a:lvl9pPr marL="1828800" algn="l" rtl="0" eaLnBrk="1" fontAlgn="base" hangingPunct="1">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lr>
          <a:srgbClr val="988955"/>
        </a:buClr>
        <a:buFont typeface="Wingdings"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988955"/>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573C"/>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rive.google.com/file/d/0B9acvVMP0GVnM2VnY0RZN3pULWM/edit?usp=shar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0" y="10496"/>
            <a:ext cx="9144000" cy="3276600"/>
          </a:xfrm>
          <a:prstGeom prst="rect">
            <a:avLst/>
          </a:prstGeom>
          <a:solidFill>
            <a:srgbClr val="988955">
              <a:alpha val="5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ea typeface="ＭＳ Ｐゴシック" charset="0"/>
            </a:endParaRPr>
          </a:p>
        </p:txBody>
      </p:sp>
      <p:sp>
        <p:nvSpPr>
          <p:cNvPr id="2051" name="Rectangle 2"/>
          <p:cNvSpPr>
            <a:spLocks noGrp="1" noChangeArrowheads="1"/>
          </p:cNvSpPr>
          <p:nvPr>
            <p:ph type="ctrTitle"/>
          </p:nvPr>
        </p:nvSpPr>
        <p:spPr>
          <a:xfrm>
            <a:off x="179109" y="200654"/>
            <a:ext cx="4716714" cy="2362200"/>
          </a:xfrm>
        </p:spPr>
        <p:txBody>
          <a:bodyPr/>
          <a:lstStyle/>
          <a:p>
            <a:pPr algn="ctr" eaLnBrk="1" hangingPunct="1"/>
            <a:r>
              <a:rPr lang="en-US" sz="2400" dirty="0">
                <a:latin typeface="Calibri"/>
                <a:cs typeface="Calibri"/>
              </a:rPr>
              <a:t>Scholarly Concentrations Program – How to Successfully Foster Medical Student Scholarship </a:t>
            </a:r>
            <a:r>
              <a:rPr lang="en-US" sz="3600" b="1" dirty="0">
                <a:solidFill>
                  <a:schemeClr val="tx1"/>
                </a:solidFill>
                <a:latin typeface="Calibri"/>
                <a:cs typeface="Calibri"/>
              </a:rPr>
              <a:t/>
            </a:r>
            <a:br>
              <a:rPr lang="en-US" sz="3600" b="1" dirty="0">
                <a:solidFill>
                  <a:schemeClr val="tx1"/>
                </a:solidFill>
                <a:latin typeface="Calibri"/>
                <a:cs typeface="Calibri"/>
              </a:rPr>
            </a:br>
            <a:endParaRPr lang="en-US" sz="3500" b="1" dirty="0">
              <a:latin typeface="Calibri"/>
              <a:cs typeface="Calibri"/>
            </a:endParaRPr>
          </a:p>
        </p:txBody>
      </p:sp>
      <p:sp>
        <p:nvSpPr>
          <p:cNvPr id="2052" name="Rectangle 3"/>
          <p:cNvSpPr>
            <a:spLocks noGrp="1" noChangeArrowheads="1"/>
          </p:cNvSpPr>
          <p:nvPr>
            <p:ph type="subTitle" idx="1"/>
          </p:nvPr>
        </p:nvSpPr>
        <p:spPr>
          <a:xfrm>
            <a:off x="263950" y="3715093"/>
            <a:ext cx="6253609" cy="2845963"/>
          </a:xfrm>
        </p:spPr>
        <p:txBody>
          <a:bodyPr/>
          <a:lstStyle/>
          <a:p>
            <a:pPr algn="l"/>
            <a:r>
              <a:rPr lang="en-US" sz="2000" dirty="0" smtClean="0">
                <a:latin typeface="Calibri"/>
                <a:cs typeface="Calibri"/>
              </a:rPr>
              <a:t>Susan Pross, PhD 		Director</a:t>
            </a:r>
          </a:p>
          <a:p>
            <a:pPr algn="l"/>
            <a:r>
              <a:rPr lang="en-US" sz="2000" dirty="0" smtClean="0">
                <a:latin typeface="Calibri"/>
                <a:cs typeface="Calibri"/>
              </a:rPr>
              <a:t>Ingrid Bahner, PhD 	Associate Director</a:t>
            </a:r>
          </a:p>
          <a:p>
            <a:pPr algn="l"/>
            <a:r>
              <a:rPr lang="en-US" sz="2000" dirty="0" smtClean="0">
                <a:latin typeface="Calibri"/>
                <a:cs typeface="Calibri"/>
              </a:rPr>
              <a:t>Roberta “Bobby” Collins 	Program Administrator</a:t>
            </a:r>
          </a:p>
          <a:p>
            <a:pPr algn="l"/>
            <a:endParaRPr lang="en-US" sz="1800" dirty="0" smtClean="0">
              <a:latin typeface="Calibri"/>
              <a:cs typeface="Calibri"/>
            </a:endParaRPr>
          </a:p>
          <a:p>
            <a:pPr algn="l"/>
            <a:r>
              <a:rPr lang="en-US" sz="1800" dirty="0" smtClean="0">
                <a:latin typeface="Calibri"/>
                <a:cs typeface="Calibri"/>
              </a:rPr>
              <a:t>Morsani </a:t>
            </a:r>
            <a:r>
              <a:rPr lang="en-US" sz="1800" dirty="0">
                <a:latin typeface="Calibri"/>
                <a:cs typeface="Calibri"/>
              </a:rPr>
              <a:t>College of Medicine</a:t>
            </a:r>
          </a:p>
          <a:p>
            <a:pPr algn="l"/>
            <a:r>
              <a:rPr lang="en-US" sz="1800" dirty="0" smtClean="0">
                <a:latin typeface="Calibri"/>
                <a:cs typeface="Calibri"/>
              </a:rPr>
              <a:t>University of South Florida</a:t>
            </a:r>
          </a:p>
        </p:txBody>
      </p:sp>
      <p:pic>
        <p:nvPicPr>
          <p:cNvPr id="2053" name="Picture 7" descr="STCgarageshot094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6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8792" y="2886538"/>
            <a:ext cx="1311578" cy="369332"/>
          </a:xfrm>
          <a:prstGeom prst="rect">
            <a:avLst/>
          </a:prstGeom>
          <a:noFill/>
        </p:spPr>
        <p:txBody>
          <a:bodyPr wrap="none" rtlCol="0">
            <a:spAutoFit/>
          </a:bodyPr>
          <a:lstStyle/>
          <a:p>
            <a:r>
              <a:rPr lang="en-US" dirty="0" smtClean="0">
                <a:latin typeface="Calibri"/>
                <a:cs typeface="Calibri"/>
              </a:rPr>
              <a:t>IAMSE 2014</a:t>
            </a:r>
            <a:endParaRPr lang="en-US" dirty="0">
              <a:latin typeface="Calibri"/>
              <a:cs typeface="Calibri"/>
            </a:endParaRPr>
          </a:p>
        </p:txBody>
      </p:sp>
    </p:spTree>
    <p:extLst>
      <p:ext uri="{BB962C8B-B14F-4D97-AF65-F5344CB8AC3E}">
        <p14:creationId xmlns:p14="http://schemas.microsoft.com/office/powerpoint/2010/main" val="3804175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34" y="191663"/>
            <a:ext cx="8382000" cy="1467457"/>
          </a:xfrm>
        </p:spPr>
        <p:txBody>
          <a:bodyPr/>
          <a:lstStyle/>
          <a:p>
            <a:pPr algn="ctr"/>
            <a:r>
              <a:rPr lang="en-US" b="1" dirty="0" smtClean="0">
                <a:latin typeface="Calibri" panose="020F0502020204030204" pitchFamily="34" charset="0"/>
                <a:cs typeface="Calibri" panose="020F0502020204030204" pitchFamily="34" charset="0"/>
              </a:rPr>
              <a:t>Time in the Curriculum for SCP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Year 4</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17512" y="2084666"/>
            <a:ext cx="8597887" cy="4468534"/>
          </a:xfrm>
        </p:spPr>
        <p:txBody>
          <a:bodyPr/>
          <a:lstStyle/>
          <a:p>
            <a:pPr marL="0" indent="0">
              <a:buNone/>
            </a:pPr>
            <a:r>
              <a:rPr lang="en-US" dirty="0"/>
              <a:t>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481" y="1480008"/>
            <a:ext cx="6175837" cy="4940670"/>
          </a:xfrm>
          <a:prstGeom prst="rect">
            <a:avLst/>
          </a:prstGeom>
        </p:spPr>
      </p:pic>
    </p:spTree>
    <p:extLst>
      <p:ext uri="{BB962C8B-B14F-4D97-AF65-F5344CB8AC3E}">
        <p14:creationId xmlns:p14="http://schemas.microsoft.com/office/powerpoint/2010/main" val="3260011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382000" cy="1582921"/>
          </a:xfrm>
        </p:spPr>
        <p:txBody>
          <a:bodyPr/>
          <a:lstStyle/>
          <a:p>
            <a:pPr algn="ctr"/>
            <a:r>
              <a:rPr lang="en-US" b="1" dirty="0" smtClean="0">
                <a:latin typeface="Calibri" panose="020F0502020204030204" pitchFamily="34" charset="0"/>
                <a:cs typeface="Calibri" panose="020F0502020204030204" pitchFamily="34" charset="0"/>
              </a:rPr>
              <a:t>Examples of Scholarship</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83931"/>
            <a:ext cx="8381999" cy="3649984"/>
          </a:xfrm>
        </p:spPr>
        <p:txBody>
          <a:bodyPr/>
          <a:lstStyle/>
          <a:p>
            <a:r>
              <a:rPr lang="en-US" dirty="0" smtClean="0">
                <a:latin typeface="Calibri" panose="020F0502020204030204" pitchFamily="34" charset="0"/>
                <a:cs typeface="Calibri" panose="020F0502020204030204" pitchFamily="34" charset="0"/>
              </a:rPr>
              <a:t>Publications</a:t>
            </a:r>
            <a:r>
              <a:rPr lang="en-US" dirty="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Presentations </a:t>
            </a:r>
          </a:p>
          <a:p>
            <a:r>
              <a:rPr lang="en-US" dirty="0" smtClean="0">
                <a:latin typeface="Calibri" panose="020F0502020204030204" pitchFamily="34" charset="0"/>
                <a:cs typeface="Calibri" panose="020F0502020204030204" pitchFamily="34" charset="0"/>
              </a:rPr>
              <a:t>But what is scholarship across all concentrations?</a:t>
            </a:r>
          </a:p>
          <a:p>
            <a:r>
              <a:rPr lang="en-US" dirty="0">
                <a:latin typeface="Calibri" panose="020F0502020204030204" pitchFamily="34" charset="0"/>
                <a:cs typeface="Calibri" panose="020F0502020204030204" pitchFamily="34" charset="0"/>
                <a:hlinkClick r:id="rId2"/>
              </a:rPr>
              <a:t>https://drive.google.com/file/d/0B9acvVMP0GVnM2VnY0RZN3pULWM/edit?usp=sharing</a:t>
            </a:r>
            <a:r>
              <a:rPr lang="en-US" dirty="0">
                <a:latin typeface="Calibri" panose="020F0502020204030204" pitchFamily="34" charset="0"/>
                <a:cs typeface="Calibri" panose="020F0502020204030204" pitchFamily="34" charset="0"/>
              </a:rPr>
              <a:t> </a:t>
            </a:r>
          </a:p>
          <a:p>
            <a:endParaRPr lang="en-US" dirty="0" smtClean="0">
              <a:latin typeface="Calibri" panose="020F0502020204030204" pitchFamily="34" charset="0"/>
              <a:cs typeface="Calibri" panose="020F0502020204030204" pitchFamily="34" charset="0"/>
            </a:endParaRPr>
          </a:p>
          <a:p>
            <a:endParaRPr lang="en-US" dirty="0"/>
          </a:p>
          <a:p>
            <a:pPr marL="0"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4778912" y="4715970"/>
            <a:ext cx="1810458" cy="1845085"/>
          </a:xfrm>
          <a:prstGeom prst="rect">
            <a:avLst/>
          </a:prstGeom>
        </p:spPr>
      </p:pic>
    </p:spTree>
    <p:extLst>
      <p:ext uri="{BB962C8B-B14F-4D97-AF65-F5344CB8AC3E}">
        <p14:creationId xmlns:p14="http://schemas.microsoft.com/office/powerpoint/2010/main" val="289368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3"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3"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3"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551" y="461913"/>
            <a:ext cx="4460801" cy="5470180"/>
          </a:xfrm>
          <a:prstGeom prst="rect">
            <a:avLst/>
          </a:prstGeom>
        </p:spPr>
      </p:pic>
      <p:pic>
        <p:nvPicPr>
          <p:cNvPr id="5" name="Picture 4"/>
          <p:cNvPicPr>
            <a:picLocks noChangeAspect="1"/>
          </p:cNvPicPr>
          <p:nvPr/>
        </p:nvPicPr>
        <p:blipFill>
          <a:blip r:embed="rId3"/>
          <a:stretch>
            <a:fillRect/>
          </a:stretch>
        </p:blipFill>
        <p:spPr>
          <a:xfrm>
            <a:off x="4603352" y="461914"/>
            <a:ext cx="4372438" cy="5470180"/>
          </a:xfrm>
          <a:prstGeom prst="rect">
            <a:avLst/>
          </a:prstGeom>
        </p:spPr>
      </p:pic>
    </p:spTree>
    <p:extLst>
      <p:ext uri="{BB962C8B-B14F-4D97-AF65-F5344CB8AC3E}">
        <p14:creationId xmlns:p14="http://schemas.microsoft.com/office/powerpoint/2010/main" val="413206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199"/>
            <a:ext cx="8382000" cy="1149285"/>
          </a:xfrm>
        </p:spPr>
        <p:txBody>
          <a:bodyPr/>
          <a:lstStyle/>
          <a:p>
            <a:pPr algn="ctr"/>
            <a:r>
              <a:rPr lang="en-US" b="1" dirty="0" smtClean="0">
                <a:latin typeface="Calibri" panose="020F0502020204030204" pitchFamily="34" charset="0"/>
                <a:cs typeface="Calibri" panose="020F0502020204030204" pitchFamily="34" charset="0"/>
              </a:rPr>
              <a:t>SCP Accomplishments</a:t>
            </a:r>
            <a:endParaRPr lang="en-US"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78730" y="1220028"/>
            <a:ext cx="7583207" cy="4568030"/>
          </a:xfrm>
          <a:prstGeom prst="rect">
            <a:avLst/>
          </a:prstGeom>
        </p:spPr>
      </p:pic>
    </p:spTree>
    <p:extLst>
      <p:ext uri="{BB962C8B-B14F-4D97-AF65-F5344CB8AC3E}">
        <p14:creationId xmlns:p14="http://schemas.microsoft.com/office/powerpoint/2010/main" val="2877800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543" y="172825"/>
            <a:ext cx="8188914" cy="860867"/>
          </a:xfrm>
        </p:spPr>
        <p:txBody>
          <a:bodyPr/>
          <a:lstStyle/>
          <a:p>
            <a:pPr lvl="1" algn="ctr"/>
            <a:r>
              <a:rPr lang="en-US" b="1" dirty="0" smtClean="0">
                <a:latin typeface="Calibri" panose="020F0502020204030204" pitchFamily="34" charset="0"/>
                <a:cs typeface="Calibri" panose="020F0502020204030204" pitchFamily="34" charset="0"/>
              </a:rPr>
              <a:t>Publications </a:t>
            </a:r>
            <a:endParaRPr lang="en-US" b="1"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stretch>
            <a:fillRect/>
          </a:stretch>
        </p:blipFill>
        <p:spPr>
          <a:xfrm>
            <a:off x="188536" y="1033692"/>
            <a:ext cx="8700940" cy="5226498"/>
          </a:xfrm>
          <a:prstGeom prst="rect">
            <a:avLst/>
          </a:prstGeom>
        </p:spPr>
      </p:pic>
    </p:spTree>
    <p:extLst>
      <p:ext uri="{BB962C8B-B14F-4D97-AF65-F5344CB8AC3E}">
        <p14:creationId xmlns:p14="http://schemas.microsoft.com/office/powerpoint/2010/main" val="218781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382000" cy="1007882"/>
          </a:xfrm>
        </p:spPr>
        <p:txBody>
          <a:bodyPr/>
          <a:lstStyle/>
          <a:p>
            <a:pPr algn="ctr"/>
            <a:r>
              <a:rPr lang="en-US" b="1" dirty="0">
                <a:latin typeface="Calibri" panose="020F0502020204030204" pitchFamily="34" charset="0"/>
                <a:cs typeface="Calibri" panose="020F0502020204030204" pitchFamily="34" charset="0"/>
              </a:rPr>
              <a:t>Publications </a:t>
            </a:r>
          </a:p>
        </p:txBody>
      </p:sp>
      <p:pic>
        <p:nvPicPr>
          <p:cNvPr id="5" name="Picture 4"/>
          <p:cNvPicPr>
            <a:picLocks noChangeAspect="1"/>
          </p:cNvPicPr>
          <p:nvPr/>
        </p:nvPicPr>
        <p:blipFill>
          <a:blip r:embed="rId2"/>
          <a:stretch>
            <a:fillRect/>
          </a:stretch>
        </p:blipFill>
        <p:spPr>
          <a:xfrm>
            <a:off x="150829" y="937044"/>
            <a:ext cx="8804635" cy="4983912"/>
          </a:xfrm>
          <a:prstGeom prst="rect">
            <a:avLst/>
          </a:prstGeom>
        </p:spPr>
      </p:pic>
    </p:spTree>
    <p:extLst>
      <p:ext uri="{BB962C8B-B14F-4D97-AF65-F5344CB8AC3E}">
        <p14:creationId xmlns:p14="http://schemas.microsoft.com/office/powerpoint/2010/main" val="3214457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382000" cy="970175"/>
          </a:xfrm>
        </p:spPr>
        <p:txBody>
          <a:bodyPr/>
          <a:lstStyle/>
          <a:p>
            <a:pPr algn="ctr"/>
            <a:r>
              <a:rPr lang="en-US" b="1" dirty="0" smtClean="0">
                <a:latin typeface="Calibri" panose="020F0502020204030204" pitchFamily="34" charset="0"/>
                <a:cs typeface="Calibri" panose="020F0502020204030204" pitchFamily="34" charset="0"/>
              </a:rPr>
              <a:t>Examples of Capstone Projects</a:t>
            </a:r>
            <a:endParaRPr lang="en-US"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3950545"/>
              </p:ext>
            </p:extLst>
          </p:nvPr>
        </p:nvGraphicFramePr>
        <p:xfrm>
          <a:off x="292231" y="1197204"/>
          <a:ext cx="8682087" cy="4609707"/>
        </p:xfrm>
        <a:graphic>
          <a:graphicData uri="http://schemas.openxmlformats.org/drawingml/2006/table">
            <a:tbl>
              <a:tblPr>
                <a:tableStyleId>{5C22544A-7EE6-4342-B048-85BDC9FD1C3A}</a:tableStyleId>
              </a:tblPr>
              <a:tblGrid>
                <a:gridCol w="1207103"/>
                <a:gridCol w="3757107"/>
                <a:gridCol w="3717877"/>
              </a:tblGrid>
              <a:tr h="93371">
                <a:tc>
                  <a:txBody>
                    <a:bodyPr/>
                    <a:lstStyle/>
                    <a:p>
                      <a:pPr algn="ctr" fontAlgn="b"/>
                      <a:r>
                        <a:rPr lang="en-US" sz="500" u="none" strike="noStrike" dirty="0">
                          <a:effectLst/>
                        </a:rPr>
                        <a:t>SC</a:t>
                      </a:r>
                      <a:endParaRPr lang="en-US" sz="500" b="1" i="0" u="none" strike="noStrike" dirty="0">
                        <a:solidFill>
                          <a:srgbClr val="000000"/>
                        </a:solidFill>
                        <a:effectLst/>
                        <a:latin typeface="Calibri" panose="020F0502020204030204" pitchFamily="34" charset="0"/>
                      </a:endParaRPr>
                    </a:p>
                  </a:txBody>
                  <a:tcPr marL="4584" marR="4584" marT="4584" marB="0" anchor="b"/>
                </a:tc>
                <a:tc>
                  <a:txBody>
                    <a:bodyPr/>
                    <a:lstStyle/>
                    <a:p>
                      <a:pPr algn="ctr" fontAlgn="b"/>
                      <a:r>
                        <a:rPr lang="en-US" sz="500" u="none" strike="noStrike">
                          <a:effectLst/>
                        </a:rPr>
                        <a:t>REFLECTION</a:t>
                      </a:r>
                      <a:endParaRPr lang="en-US" sz="500" b="1"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a:effectLst/>
                        </a:rPr>
                        <a:t>CAPSTONE NAME/MENTOR(S) NAMES AND AFFILIATIONS</a:t>
                      </a:r>
                      <a:endParaRPr lang="en-US" sz="500" b="1" i="0" u="none" strike="noStrike">
                        <a:solidFill>
                          <a:srgbClr val="000000"/>
                        </a:solidFill>
                        <a:effectLst/>
                        <a:latin typeface="Calibri" panose="020F0502020204030204" pitchFamily="34" charset="0"/>
                      </a:endParaRPr>
                    </a:p>
                  </a:txBody>
                  <a:tcPr marL="4584" marR="4584" marT="4584" marB="0" anchor="b"/>
                </a:tc>
              </a:tr>
              <a:tr h="634921">
                <a:tc>
                  <a:txBody>
                    <a:bodyPr/>
                    <a:lstStyle/>
                    <a:p>
                      <a:pPr algn="l" fontAlgn="b"/>
                      <a:r>
                        <a:rPr lang="en-US" sz="500" u="none" strike="noStrike" dirty="0">
                          <a:effectLst/>
                        </a:rPr>
                        <a:t>Medical Education </a:t>
                      </a:r>
                      <a:endParaRPr lang="en-US" sz="500" b="0" i="0" u="none" strike="noStrike" dirty="0">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a:effectLst/>
                        </a:rPr>
                        <a:t>This scholarly concentration project has given me the opportunity to truly evaluate and understand the different methodologies of teaching. From the discussions during scholarly concentration meetings to the the practical application through this project I hope to come away from this project a better educator. I look forward to building upon such a skill throughout residency. </a:t>
                      </a:r>
                      <a:endParaRPr lang="en-US" sz="500" b="0"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a:effectLst/>
                        </a:rPr>
                        <a:t>Foster Children's Pediatric Developmental Milestones Training</a:t>
                      </a:r>
                      <a:br>
                        <a:rPr lang="en-US" sz="500" u="none" strike="noStrike">
                          <a:effectLst/>
                        </a:rPr>
                      </a:br>
                      <a:r>
                        <a:rPr lang="en-US" sz="500" u="none" strike="noStrike">
                          <a:effectLst/>
                        </a:rPr>
                        <a:t>Mentor: Elizabeth Lawrence, MD</a:t>
                      </a:r>
                      <a:br>
                        <a:rPr lang="en-US" sz="500" u="none" strike="noStrike">
                          <a:effectLst/>
                        </a:rPr>
                      </a:br>
                      <a:r>
                        <a:rPr lang="en-US" sz="500" u="none" strike="noStrike">
                          <a:effectLst/>
                        </a:rPr>
                        <a:t>Department of Family Medicine</a:t>
                      </a:r>
                      <a:br>
                        <a:rPr lang="en-US" sz="500" u="none" strike="noStrike">
                          <a:effectLst/>
                        </a:rPr>
                      </a:br>
                      <a:r>
                        <a:rPr lang="en-US" sz="500" u="none" strike="noStrike">
                          <a:effectLst/>
                        </a:rPr>
                        <a:t>Morton Plant Hospital</a:t>
                      </a:r>
                      <a:endParaRPr lang="en-US" sz="500" b="0" i="1" u="none" strike="noStrike">
                        <a:solidFill>
                          <a:srgbClr val="FF0000"/>
                        </a:solidFill>
                        <a:effectLst/>
                        <a:latin typeface="Calibri" panose="020F0502020204030204" pitchFamily="34" charset="0"/>
                      </a:endParaRPr>
                    </a:p>
                  </a:txBody>
                  <a:tcPr marL="4584" marR="4584" marT="4584" marB="0" anchor="b"/>
                </a:tc>
              </a:tr>
              <a:tr h="695611">
                <a:tc>
                  <a:txBody>
                    <a:bodyPr/>
                    <a:lstStyle/>
                    <a:p>
                      <a:pPr algn="l" fontAlgn="b"/>
                      <a:r>
                        <a:rPr lang="en-US" sz="500" u="none" strike="noStrike">
                          <a:effectLst/>
                        </a:rPr>
                        <a:t>Innovation, Entrepreneurship &amp; Business in Medicine</a:t>
                      </a:r>
                      <a:endParaRPr lang="en-US" sz="500" b="0"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dirty="0">
                          <a:effectLst/>
                        </a:rPr>
                        <a:t>Working on developing a market based model for the procurement of life saving organs helped me better understand many of the complexities associated with introducing new regulatory models into the health care system. I came away from my research with a deepened appreciation for the necessity to incorporate ethical, scientific, and business principles in any health related endeavor. </a:t>
                      </a:r>
                      <a:endParaRPr lang="en-US" sz="500" b="0" i="0" u="none" strike="noStrike" dirty="0">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a:effectLst/>
                        </a:rPr>
                        <a:t>Kidney Transplantation: A Regulated, Market-Based Model to Eliminate Shortages of Organs</a:t>
                      </a:r>
                      <a:br>
                        <a:rPr lang="en-US" sz="500" u="none" strike="noStrike">
                          <a:effectLst/>
                        </a:rPr>
                      </a:br>
                      <a:r>
                        <a:rPr lang="en-US" sz="500" u="none" strike="noStrike">
                          <a:effectLst/>
                        </a:rPr>
                        <a:t>Mentor: William G. Marshall Jr., MD, MBA</a:t>
                      </a:r>
                      <a:br>
                        <a:rPr lang="en-US" sz="500" u="none" strike="noStrike">
                          <a:effectLst/>
                        </a:rPr>
                      </a:br>
                      <a:r>
                        <a:rPr lang="en-US" sz="500" u="none" strike="noStrike">
                          <a:effectLst/>
                        </a:rPr>
                        <a:t>Vice-Chair for Finance and Administration</a:t>
                      </a:r>
                      <a:br>
                        <a:rPr lang="en-US" sz="500" u="none" strike="noStrike">
                          <a:effectLst/>
                        </a:rPr>
                      </a:br>
                      <a:r>
                        <a:rPr lang="en-US" sz="500" u="none" strike="noStrike">
                          <a:effectLst/>
                        </a:rPr>
                        <a:t>USF Departments of Surgery and Psychiatry</a:t>
                      </a:r>
                      <a:endParaRPr lang="en-US" sz="500" b="0" i="1" u="none" strike="noStrike">
                        <a:solidFill>
                          <a:srgbClr val="FF0000"/>
                        </a:solidFill>
                        <a:effectLst/>
                        <a:latin typeface="Calibri" panose="020F0502020204030204" pitchFamily="34" charset="0"/>
                      </a:endParaRPr>
                    </a:p>
                  </a:txBody>
                  <a:tcPr marL="4584" marR="4584" marT="4584" marB="0" anchor="b"/>
                </a:tc>
              </a:tr>
              <a:tr h="836912">
                <a:tc>
                  <a:txBody>
                    <a:bodyPr/>
                    <a:lstStyle/>
                    <a:p>
                      <a:pPr algn="l" fontAlgn="b"/>
                      <a:r>
                        <a:rPr lang="en-US" sz="500" u="none" strike="noStrike">
                          <a:effectLst/>
                        </a:rPr>
                        <a:t>Medical Education</a:t>
                      </a:r>
                      <a:br>
                        <a:rPr lang="en-US" sz="500" u="none" strike="noStrike">
                          <a:effectLst/>
                        </a:rPr>
                      </a:br>
                      <a:r>
                        <a:rPr lang="en-US" sz="500" u="none" strike="noStrike">
                          <a:effectLst/>
                        </a:rPr>
                        <a:t>American Heart Association 2011 Medical Student Research Fellow</a:t>
                      </a:r>
                      <a:endParaRPr lang="en-US" sz="500" b="0"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dirty="0">
                          <a:effectLst/>
                        </a:rPr>
                        <a:t>This project allowed me to combine my interest in research and improving medicine with my passion for teaching.  After helping develop a better way of providing radiation therapy to patients with muscle invasive bladder cancer, I was able to teach this new technique to urologists around the country through lecture and hands-on, interactive seminar, as well as educate potential candidates for this treatment in the GU oncology clinic. Educating both patients and physicians has really allowed me to experience education and teaching on both ends of the spectrum.  </a:t>
                      </a:r>
                      <a:endParaRPr lang="en-US" sz="500" b="0" i="0" u="none" strike="noStrike" dirty="0">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dirty="0" err="1">
                          <a:effectLst/>
                        </a:rPr>
                        <a:t>Intravesical</a:t>
                      </a:r>
                      <a:r>
                        <a:rPr lang="en-US" sz="500" u="none" strike="noStrike" dirty="0">
                          <a:effectLst/>
                        </a:rPr>
                        <a:t> </a:t>
                      </a:r>
                      <a:r>
                        <a:rPr lang="en-US" sz="500" u="none" strike="noStrike" dirty="0" err="1">
                          <a:effectLst/>
                        </a:rPr>
                        <a:t>Lipiodol</a:t>
                      </a:r>
                      <a:r>
                        <a:rPr lang="en-US" sz="500" u="none" strike="noStrike" dirty="0">
                          <a:effectLst/>
                        </a:rPr>
                        <a:t> Injection Technique for Image-guided Radiation Therapy in Bladder Cancer</a:t>
                      </a:r>
                      <a:br>
                        <a:rPr lang="en-US" sz="500" u="none" strike="noStrike" dirty="0">
                          <a:effectLst/>
                        </a:rPr>
                      </a:br>
                      <a:r>
                        <a:rPr lang="en-US" sz="500" u="none" strike="noStrike" dirty="0">
                          <a:effectLst/>
                        </a:rPr>
                        <a:t>Mentor: Philippe E. Spiess, MD</a:t>
                      </a:r>
                      <a:br>
                        <a:rPr lang="en-US" sz="500" u="none" strike="noStrike" dirty="0">
                          <a:effectLst/>
                        </a:rPr>
                      </a:br>
                      <a:r>
                        <a:rPr lang="en-US" sz="500" u="none" strike="noStrike" dirty="0">
                          <a:effectLst/>
                        </a:rPr>
                        <a:t>Department of Genitourinary Oncology</a:t>
                      </a:r>
                      <a:br>
                        <a:rPr lang="en-US" sz="500" u="none" strike="noStrike" dirty="0">
                          <a:effectLst/>
                        </a:rPr>
                      </a:br>
                      <a:r>
                        <a:rPr lang="en-US" sz="500" u="none" strike="noStrike" dirty="0">
                          <a:effectLst/>
                        </a:rPr>
                        <a:t>H. Lee </a:t>
                      </a:r>
                      <a:r>
                        <a:rPr lang="en-US" sz="500" u="none" strike="noStrike" dirty="0" err="1">
                          <a:effectLst/>
                        </a:rPr>
                        <a:t>Moffit</a:t>
                      </a:r>
                      <a:r>
                        <a:rPr lang="en-US" sz="500" u="none" strike="noStrike" dirty="0">
                          <a:effectLst/>
                        </a:rPr>
                        <a:t> Cancer Center </a:t>
                      </a:r>
                      <a:endParaRPr lang="en-US" sz="500" b="0" i="0" u="none" strike="noStrike" dirty="0">
                        <a:solidFill>
                          <a:srgbClr val="000000"/>
                        </a:solidFill>
                        <a:effectLst/>
                        <a:latin typeface="Calibri" panose="020F0502020204030204" pitchFamily="34" charset="0"/>
                      </a:endParaRPr>
                    </a:p>
                  </a:txBody>
                  <a:tcPr marL="4584" marR="4584" marT="4584" marB="0" anchor="b"/>
                </a:tc>
              </a:tr>
              <a:tr h="567381">
                <a:tc>
                  <a:txBody>
                    <a:bodyPr/>
                    <a:lstStyle/>
                    <a:p>
                      <a:pPr algn="l" fontAlgn="b"/>
                      <a:r>
                        <a:rPr lang="en-US" sz="500" u="none" strike="noStrike">
                          <a:effectLst/>
                        </a:rPr>
                        <a:t>Health Systems Engineering</a:t>
                      </a:r>
                      <a:endParaRPr lang="en-US" sz="500" b="0"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a:effectLst/>
                        </a:rPr>
                        <a:t>The scholarly concentration in engineering allowed me to pursue my dual passions of medicine and engineering and lead to my working on a joint degree with the College of Engineering.  My mentor encouraged me to follow my love of mathematics and to find a way to connect my engineering skills with my desire to help my patients.</a:t>
                      </a:r>
                      <a:endParaRPr lang="en-US" sz="500" b="0"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dirty="0">
                          <a:effectLst/>
                        </a:rPr>
                        <a:t>An Automated Model for Fitting a Hemi-Ellipsoid and Calculating Eigenvalues Using Matrices</a:t>
                      </a:r>
                      <a:br>
                        <a:rPr lang="en-US" sz="500" u="none" strike="noStrike" dirty="0">
                          <a:effectLst/>
                        </a:rPr>
                      </a:br>
                      <a:r>
                        <a:rPr lang="en-US" sz="500" u="none" strike="noStrike" dirty="0">
                          <a:effectLst/>
                        </a:rPr>
                        <a:t>Mentor:  Peter J. Fabri, MD, PhD, FACS</a:t>
                      </a:r>
                      <a:br>
                        <a:rPr lang="en-US" sz="500" u="none" strike="noStrike" dirty="0">
                          <a:effectLst/>
                        </a:rPr>
                      </a:br>
                      <a:r>
                        <a:rPr lang="en-US" sz="500" u="none" strike="noStrike" dirty="0">
                          <a:effectLst/>
                        </a:rPr>
                        <a:t>USF Department of Surgery</a:t>
                      </a:r>
                      <a:endParaRPr lang="en-US" sz="500" b="0" i="0" u="none" strike="noStrike" dirty="0">
                        <a:solidFill>
                          <a:srgbClr val="000000"/>
                        </a:solidFill>
                        <a:effectLst/>
                        <a:latin typeface="Calibri" panose="020F0502020204030204" pitchFamily="34" charset="0"/>
                      </a:endParaRPr>
                    </a:p>
                  </a:txBody>
                  <a:tcPr marL="4584" marR="4584" marT="4584" marB="0" anchor="b"/>
                </a:tc>
              </a:tr>
              <a:tr h="900093">
                <a:tc>
                  <a:txBody>
                    <a:bodyPr/>
                    <a:lstStyle/>
                    <a:p>
                      <a:pPr algn="l" fontAlgn="b"/>
                      <a:r>
                        <a:rPr lang="en-US" sz="500" u="none" strike="noStrike">
                          <a:effectLst/>
                        </a:rPr>
                        <a:t>Biomedical Research</a:t>
                      </a:r>
                      <a:endParaRPr lang="en-US" sz="500" b="0"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a:effectLst/>
                        </a:rPr>
                        <a:t>Having the chance to be a part of rSC has given me the opportunity to actually learn how to do research.  Without much of a background prior to medical school, the rSC helped support me in getting involved.  I now have 5 research projects under my belt at USF, where I have played an integral role in research methodology, IRB development, data collection, synthesis, and presentation.   In fact, my first publication is expected in the coming months, something I would not have expected as a brand new student walking in on day 1.  Without a doubt, rSC has helped to provide me experiences that will serve me well for many years to come. </a:t>
                      </a:r>
                      <a:endParaRPr lang="en-US" sz="500" b="0"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a:effectLst/>
                        </a:rPr>
                        <a:t>Teaching Patient Safety Awareness in the UME Curriculum through Simulation</a:t>
                      </a:r>
                      <a:br>
                        <a:rPr lang="en-US" sz="500" u="none" strike="noStrike">
                          <a:effectLst/>
                        </a:rPr>
                      </a:br>
                      <a:r>
                        <a:rPr lang="en-US" sz="500" u="none" strike="noStrike">
                          <a:effectLst/>
                        </a:rPr>
                        <a:t>Mentors: Kevin O'Brien, MD</a:t>
                      </a:r>
                      <a:br>
                        <a:rPr lang="en-US" sz="500" u="none" strike="noStrike">
                          <a:effectLst/>
                        </a:rPr>
                      </a:br>
                      <a:r>
                        <a:rPr lang="en-US" sz="500" u="none" strike="noStrike">
                          <a:effectLst/>
                        </a:rPr>
                        <a:t>USF Department of Internal Medicine</a:t>
                      </a:r>
                      <a:br>
                        <a:rPr lang="en-US" sz="500" u="none" strike="noStrike">
                          <a:effectLst/>
                        </a:rPr>
                      </a:br>
                      <a:r>
                        <a:rPr lang="en-US" sz="500" u="none" strike="noStrike">
                          <a:effectLst/>
                        </a:rPr>
                        <a:t>Dawn Schocken, PhD, MPH</a:t>
                      </a:r>
                      <a:br>
                        <a:rPr lang="en-US" sz="500" u="none" strike="noStrike">
                          <a:effectLst/>
                        </a:rPr>
                      </a:br>
                      <a:r>
                        <a:rPr lang="en-US" sz="500" u="none" strike="noStrike">
                          <a:effectLst/>
                        </a:rPr>
                        <a:t>Director, Center for Advanced Clinical Learning and Simulation</a:t>
                      </a:r>
                      <a:br>
                        <a:rPr lang="en-US" sz="500" u="none" strike="noStrike">
                          <a:effectLst/>
                        </a:rPr>
                      </a:br>
                      <a:r>
                        <a:rPr lang="en-US" sz="500" u="none" strike="noStrike">
                          <a:effectLst/>
                        </a:rPr>
                        <a:t>USF Department of Educational Affairs</a:t>
                      </a:r>
                      <a:endParaRPr lang="en-US" sz="500" b="0" i="0" u="none" strike="noStrike">
                        <a:solidFill>
                          <a:srgbClr val="000000"/>
                        </a:solidFill>
                        <a:effectLst/>
                        <a:latin typeface="Calibri" panose="020F0502020204030204" pitchFamily="34" charset="0"/>
                      </a:endParaRPr>
                    </a:p>
                  </a:txBody>
                  <a:tcPr marL="4584" marR="4584" marT="4584" marB="0" anchor="b"/>
                </a:tc>
              </a:tr>
              <a:tr h="881418">
                <a:tc>
                  <a:txBody>
                    <a:bodyPr/>
                    <a:lstStyle/>
                    <a:p>
                      <a:pPr algn="l" fontAlgn="b"/>
                      <a:r>
                        <a:rPr lang="en-US" sz="500" u="none" strike="noStrike">
                          <a:effectLst/>
                        </a:rPr>
                        <a:t>Medical Education </a:t>
                      </a:r>
                      <a:endParaRPr lang="en-US" sz="500" b="0"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a:effectLst/>
                        </a:rPr>
                        <a:t>During the project, Gregg Sinner and I were able to work with faculty members to put together a study of our own class and go over a large amount of data from previous years' classes regarding thoughts, opinions and suggestions for the group exam.  In doing this we were able to provide the faculty with valuable information to enact changes to the curriculum, hopefully for the better.  We were also able to present at an international meeting for medical educators and publish in a peer reviewed journal; both invaluable experiences.  Thank you to everyone!</a:t>
                      </a:r>
                      <a:endParaRPr lang="en-US" sz="500" b="0" i="0" u="none" strike="noStrike">
                        <a:solidFill>
                          <a:srgbClr val="000000"/>
                        </a:solidFill>
                        <a:effectLst/>
                        <a:latin typeface="Calibri" panose="020F0502020204030204" pitchFamily="34" charset="0"/>
                      </a:endParaRPr>
                    </a:p>
                  </a:txBody>
                  <a:tcPr marL="4584" marR="4584" marT="4584" marB="0" anchor="b"/>
                </a:tc>
                <a:tc>
                  <a:txBody>
                    <a:bodyPr/>
                    <a:lstStyle/>
                    <a:p>
                      <a:pPr algn="l" fontAlgn="b"/>
                      <a:r>
                        <a:rPr lang="en-US" sz="500" u="none" strike="noStrike" dirty="0">
                          <a:effectLst/>
                        </a:rPr>
                        <a:t>Group Testing in Medical Education: An Assessment of Group Dynamics, Student Acceptance, and Effect on Student Performance.  Group Project with Greg Sinner, MD</a:t>
                      </a:r>
                      <a:br>
                        <a:rPr lang="en-US" sz="500" u="none" strike="noStrike" dirty="0">
                          <a:effectLst/>
                        </a:rPr>
                      </a:br>
                      <a:r>
                        <a:rPr lang="en-US" sz="500" u="none" strike="noStrike" dirty="0">
                          <a:effectLst/>
                        </a:rPr>
                        <a:t>Mentors:  Frazier T. Stevenson, MD</a:t>
                      </a:r>
                      <a:br>
                        <a:rPr lang="en-US" sz="500" u="none" strike="noStrike" dirty="0">
                          <a:effectLst/>
                        </a:rPr>
                      </a:br>
                      <a:r>
                        <a:rPr lang="en-US" sz="500" u="none" strike="noStrike" dirty="0">
                          <a:effectLst/>
                        </a:rPr>
                        <a:t>Associate Dean for Undergraduate Affairs</a:t>
                      </a:r>
                      <a:br>
                        <a:rPr lang="en-US" sz="500" u="none" strike="noStrike" dirty="0">
                          <a:effectLst/>
                        </a:rPr>
                      </a:br>
                      <a:r>
                        <a:rPr lang="en-US" sz="500" u="none" strike="noStrike" dirty="0">
                          <a:effectLst/>
                        </a:rPr>
                        <a:t>Office Of Educational Affairs</a:t>
                      </a:r>
                      <a:br>
                        <a:rPr lang="en-US" sz="500" u="none" strike="noStrike" dirty="0">
                          <a:effectLst/>
                        </a:rPr>
                      </a:br>
                      <a:r>
                        <a:rPr lang="en-US" sz="500" u="none" strike="noStrike" dirty="0">
                          <a:effectLst/>
                        </a:rPr>
                        <a:t>Stanley Nazian, PhD</a:t>
                      </a:r>
                      <a:br>
                        <a:rPr lang="en-US" sz="500" u="none" strike="noStrike" dirty="0">
                          <a:effectLst/>
                        </a:rPr>
                      </a:br>
                      <a:r>
                        <a:rPr lang="en-US" sz="500" u="none" strike="noStrike" dirty="0">
                          <a:effectLst/>
                        </a:rPr>
                        <a:t>USF Department of </a:t>
                      </a:r>
                      <a:r>
                        <a:rPr lang="en-US" sz="500" u="none" strike="noStrike" dirty="0" err="1">
                          <a:effectLst/>
                        </a:rPr>
                        <a:t>of</a:t>
                      </a:r>
                      <a:r>
                        <a:rPr lang="en-US" sz="500" u="none" strike="noStrike" dirty="0">
                          <a:effectLst/>
                        </a:rPr>
                        <a:t> Pharmacology and Physiology</a:t>
                      </a:r>
                      <a:endParaRPr lang="en-US" sz="500" b="0" i="1" u="none" strike="noStrike" dirty="0">
                        <a:solidFill>
                          <a:srgbClr val="FF0000"/>
                        </a:solidFill>
                        <a:effectLst/>
                        <a:latin typeface="Calibri" panose="020F0502020204030204" pitchFamily="34" charset="0"/>
                      </a:endParaRPr>
                    </a:p>
                  </a:txBody>
                  <a:tcPr marL="4584" marR="4584" marT="4584" marB="0" anchor="b"/>
                </a:tc>
              </a:tr>
            </a:tbl>
          </a:graphicData>
        </a:graphic>
      </p:graphicFrame>
    </p:spTree>
    <p:extLst>
      <p:ext uri="{BB962C8B-B14F-4D97-AF65-F5344CB8AC3E}">
        <p14:creationId xmlns:p14="http://schemas.microsoft.com/office/powerpoint/2010/main" val="912150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998456"/>
          </a:xfrm>
        </p:spPr>
        <p:txBody>
          <a:bodyPr/>
          <a:lstStyle/>
          <a:p>
            <a:pPr algn="ctr"/>
            <a:r>
              <a:rPr lang="en-US" b="1" dirty="0" smtClean="0">
                <a:latin typeface="Calibri" panose="020F0502020204030204" pitchFamily="34" charset="0"/>
                <a:cs typeface="Calibri" panose="020F0502020204030204" pitchFamily="34" charset="0"/>
              </a:rPr>
              <a:t>Examples of Capstones - Continued</a:t>
            </a:r>
            <a:endParaRPr lang="en-US"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914225"/>
              </p:ext>
            </p:extLst>
          </p:nvPr>
        </p:nvGraphicFramePr>
        <p:xfrm>
          <a:off x="80683" y="1279248"/>
          <a:ext cx="8964704" cy="4525963"/>
        </p:xfrm>
        <a:graphic>
          <a:graphicData uri="http://schemas.openxmlformats.org/drawingml/2006/table">
            <a:tbl>
              <a:tblPr>
                <a:tableStyleId>{5C22544A-7EE6-4342-B048-85BDC9FD1C3A}</a:tableStyleId>
              </a:tblPr>
              <a:tblGrid>
                <a:gridCol w="1246396"/>
                <a:gridCol w="3879408"/>
                <a:gridCol w="3838900"/>
              </a:tblGrid>
              <a:tr h="580649">
                <a:tc>
                  <a:txBody>
                    <a:bodyPr/>
                    <a:lstStyle/>
                    <a:p>
                      <a:pPr algn="l" fontAlgn="b"/>
                      <a:r>
                        <a:rPr lang="en-US" sz="600" u="none" strike="noStrike" dirty="0">
                          <a:effectLst/>
                        </a:rPr>
                        <a:t>Public Health </a:t>
                      </a:r>
                      <a:endParaRPr lang="en-US" sz="600" b="0" i="0" u="none" strike="noStrike" dirty="0">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The USF Health Diabetes Home for Healthy Living opened in August 2013. It's medical home design operates under the premise that patients will be more compliant when they are more comfortable in this setting. As paramount as patient satisfaction is to the center, designing a survey tool to accurately gauge it is a crucial step.</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Patient Satisfaction Survey for USF Health Diabetes Home for Healthy Living</a:t>
                      </a:r>
                      <a:br>
                        <a:rPr lang="en-US" sz="600" u="none" strike="noStrike">
                          <a:effectLst/>
                        </a:rPr>
                      </a:br>
                      <a:r>
                        <a:rPr lang="en-US" sz="600" u="none" strike="noStrike">
                          <a:effectLst/>
                        </a:rPr>
                        <a:t>Mentor: Robert M. Nelson, Jr., MD, MS</a:t>
                      </a:r>
                      <a:br>
                        <a:rPr lang="en-US" sz="600" u="none" strike="noStrike">
                          <a:effectLst/>
                        </a:rPr>
                      </a:br>
                      <a:r>
                        <a:rPr lang="en-US" sz="600" u="none" strike="noStrike">
                          <a:effectLst/>
                        </a:rPr>
                        <a:t>Associate Vice President for Children's Health</a:t>
                      </a:r>
                      <a:br>
                        <a:rPr lang="en-US" sz="600" u="none" strike="noStrike">
                          <a:effectLst/>
                        </a:rPr>
                      </a:br>
                      <a:r>
                        <a:rPr lang="en-US" sz="600" u="none" strike="noStrike">
                          <a:effectLst/>
                        </a:rPr>
                        <a:t>USF Health</a:t>
                      </a:r>
                      <a:endParaRPr lang="en-US" sz="600" b="0" i="0" u="none" strike="noStrike">
                        <a:solidFill>
                          <a:srgbClr val="000000"/>
                        </a:solidFill>
                        <a:effectLst/>
                        <a:latin typeface="Calibri" panose="020F0502020204030204" pitchFamily="34" charset="0"/>
                      </a:endParaRPr>
                    </a:p>
                  </a:txBody>
                  <a:tcPr marL="4940" marR="4940" marT="4940" marB="0" anchor="b"/>
                </a:tc>
              </a:tr>
              <a:tr h="790446">
                <a:tc>
                  <a:txBody>
                    <a:bodyPr/>
                    <a:lstStyle/>
                    <a:p>
                      <a:pPr algn="l" fontAlgn="b"/>
                      <a:r>
                        <a:rPr lang="en-US" sz="600" u="none" strike="noStrike">
                          <a:effectLst/>
                        </a:rPr>
                        <a:t>Public Health </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I learned to see the difference between research and the implementation of research. The night meetings with colleagues were more like fire side chats filled with high-level thoughts about research and medicine.</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Feasibility of Supraglottic Airway Use by Combat Lifesavers on the Modern Battlefield - Group Project with Nicholas Studer, MD</a:t>
                      </a:r>
                      <a:br>
                        <a:rPr lang="en-US" sz="600" u="none" strike="noStrike">
                          <a:effectLst/>
                        </a:rPr>
                      </a:br>
                      <a:r>
                        <a:rPr lang="en-US" sz="600" u="none" strike="noStrike">
                          <a:effectLst/>
                        </a:rPr>
                        <a:t>Mentors: Robert M. Nelson, Jr., MD, MS</a:t>
                      </a:r>
                      <a:br>
                        <a:rPr lang="en-US" sz="600" u="none" strike="noStrike">
                          <a:effectLst/>
                        </a:rPr>
                      </a:br>
                      <a:r>
                        <a:rPr lang="en-US" sz="600" u="none" strike="noStrike">
                          <a:effectLst/>
                        </a:rPr>
                        <a:t>Associate Vice President for Children's Health</a:t>
                      </a:r>
                      <a:br>
                        <a:rPr lang="en-US" sz="600" u="none" strike="noStrike">
                          <a:effectLst/>
                        </a:rPr>
                      </a:br>
                      <a:r>
                        <a:rPr lang="en-US" sz="600" u="none" strike="noStrike">
                          <a:effectLst/>
                        </a:rPr>
                        <a:t>USF Health</a:t>
                      </a:r>
                      <a:br>
                        <a:rPr lang="en-US" sz="600" u="none" strike="noStrike">
                          <a:effectLst/>
                        </a:rPr>
                      </a:br>
                      <a:r>
                        <a:rPr lang="en-US" sz="600" u="none" strike="noStrike">
                          <a:effectLst/>
                        </a:rPr>
                        <a:t>John H. Armstrong, MD, FACS</a:t>
                      </a:r>
                      <a:br>
                        <a:rPr lang="en-US" sz="600" u="none" strike="noStrike">
                          <a:effectLst/>
                        </a:rPr>
                      </a:br>
                      <a:r>
                        <a:rPr lang="en-US" sz="600" u="none" strike="noStrike">
                          <a:effectLst/>
                        </a:rPr>
                        <a:t>State Surgeon General and Secretary of Health</a:t>
                      </a:r>
                      <a:br>
                        <a:rPr lang="en-US" sz="600" u="none" strike="noStrike">
                          <a:effectLst/>
                        </a:rPr>
                      </a:br>
                      <a:r>
                        <a:rPr lang="en-US" sz="600" u="none" strike="noStrike">
                          <a:effectLst/>
                        </a:rPr>
                        <a:t>Florida Department of Health</a:t>
                      </a:r>
                      <a:endParaRPr lang="en-US" sz="600" b="0" i="1" u="none" strike="noStrike">
                        <a:solidFill>
                          <a:srgbClr val="FF0000"/>
                        </a:solidFill>
                        <a:effectLst/>
                        <a:latin typeface="Calibri" panose="020F0502020204030204" pitchFamily="34" charset="0"/>
                      </a:endParaRPr>
                    </a:p>
                  </a:txBody>
                  <a:tcPr marL="4940" marR="4940" marT="4940" marB="0" anchor="b"/>
                </a:tc>
              </a:tr>
              <a:tr h="944912">
                <a:tc>
                  <a:txBody>
                    <a:bodyPr/>
                    <a:lstStyle/>
                    <a:p>
                      <a:pPr algn="l" fontAlgn="b"/>
                      <a:r>
                        <a:rPr lang="en-US" sz="600" u="none" strike="noStrike">
                          <a:effectLst/>
                        </a:rPr>
                        <a:t>International Medicine</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Whether I am working with a local “favela” to promote preventative health practices in Brazil or setting up a provisional clinic in the Dominican Republic to provide sustainable healthcare to its residents, this concentration has allowed me to become part of something larger than myself. My clinical endeavors and my study of HIV-associated visceral leishmaniasis have not only heightened my understanding of health hardships globally, but also have provided me with the tools to identify and implement strategies for improving health outcomes. Putting these skills into practice in residency and beyond is the next step. </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Visceral Leishmaniasis and HIV Co-Infection: A Neglected Population in Brazil</a:t>
                      </a:r>
                      <a:br>
                        <a:rPr lang="en-US" sz="600" u="none" strike="noStrike">
                          <a:effectLst/>
                        </a:rPr>
                      </a:br>
                      <a:r>
                        <a:rPr lang="en-US" sz="600" u="none" strike="noStrike">
                          <a:effectLst/>
                        </a:rPr>
                        <a:t>Mentor:  Gabriel de Erausquin, MD, PhD, MSc</a:t>
                      </a:r>
                      <a:br>
                        <a:rPr lang="en-US" sz="600" u="none" strike="noStrike">
                          <a:effectLst/>
                        </a:rPr>
                      </a:br>
                      <a:r>
                        <a:rPr lang="en-US" sz="600" u="none" strike="noStrike">
                          <a:effectLst/>
                        </a:rPr>
                        <a:t>USF Department of Neurology, Psychiatry, and Behavioral Neurosciences</a:t>
                      </a:r>
                      <a:endParaRPr lang="en-US" sz="600" b="0" i="1" u="none" strike="noStrike">
                        <a:solidFill>
                          <a:srgbClr val="FF0000"/>
                        </a:solidFill>
                        <a:effectLst/>
                        <a:latin typeface="Calibri" panose="020F0502020204030204" pitchFamily="34" charset="0"/>
                      </a:endParaRPr>
                    </a:p>
                  </a:txBody>
                  <a:tcPr marL="4940" marR="4940" marT="4940" marB="0" anchor="b"/>
                </a:tc>
              </a:tr>
              <a:tr h="636309">
                <a:tc>
                  <a:txBody>
                    <a:bodyPr/>
                    <a:lstStyle/>
                    <a:p>
                      <a:pPr algn="l" fontAlgn="b"/>
                      <a:r>
                        <a:rPr lang="en-US" sz="600" u="none" strike="noStrike">
                          <a:effectLst/>
                        </a:rPr>
                        <a:t>International Medicine</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dirty="0">
                          <a:effectLst/>
                        </a:rPr>
                        <a:t>The international medicine concentration has provided me with amazing opportunities to meet students and physicians from around the world, as well as support my abroad experience.  My capstone project allowed me to reflect on what I have learned and on the actions I have taken to support global health.</a:t>
                      </a:r>
                      <a:endParaRPr lang="en-US" sz="600" b="0" i="0" u="none" strike="noStrike" dirty="0">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An Exploration of International Health Organizations and Advocacy</a:t>
                      </a:r>
                      <a:br>
                        <a:rPr lang="en-US" sz="600" u="none" strike="noStrike">
                          <a:effectLst/>
                        </a:rPr>
                      </a:br>
                      <a:r>
                        <a:rPr lang="en-US" sz="600" u="none" strike="noStrike">
                          <a:effectLst/>
                        </a:rPr>
                        <a:t>Mentor:  Lynette J. Menezes, PhD</a:t>
                      </a:r>
                      <a:br>
                        <a:rPr lang="en-US" sz="600" u="none" strike="noStrike">
                          <a:effectLst/>
                        </a:rPr>
                      </a:br>
                      <a:r>
                        <a:rPr lang="en-US" sz="600" u="none" strike="noStrike">
                          <a:effectLst/>
                        </a:rPr>
                        <a:t>Assistant Vice President, USF Medicine International</a:t>
                      </a:r>
                      <a:br>
                        <a:rPr lang="en-US" sz="600" u="none" strike="noStrike">
                          <a:effectLst/>
                        </a:rPr>
                      </a:br>
                      <a:r>
                        <a:rPr lang="en-US" sz="600" u="none" strike="noStrike">
                          <a:effectLst/>
                        </a:rPr>
                        <a:t>USF Division of Infectious Disease and International Medicine </a:t>
                      </a:r>
                      <a:endParaRPr lang="en-US" sz="600" b="0" i="0" u="none" strike="noStrike">
                        <a:solidFill>
                          <a:srgbClr val="000000"/>
                        </a:solidFill>
                        <a:effectLst/>
                        <a:latin typeface="Calibri" panose="020F0502020204030204" pitchFamily="34" charset="0"/>
                      </a:endParaRPr>
                    </a:p>
                  </a:txBody>
                  <a:tcPr marL="4940" marR="4940" marT="4940" marB="0" anchor="b"/>
                </a:tc>
              </a:tr>
              <a:tr h="869491">
                <a:tc>
                  <a:txBody>
                    <a:bodyPr/>
                    <a:lstStyle/>
                    <a:p>
                      <a:pPr algn="l" fontAlgn="b"/>
                      <a:r>
                        <a:rPr lang="en-US" sz="600" u="none" strike="noStrike">
                          <a:effectLst/>
                        </a:rPr>
                        <a:t>Health Disparities</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I decided to join the Health Disparities Scholarly Concentration as a first year medical student because I wanted to constantly be reminded of the reasons I aspired to become a physician. It is easy to get lost in the chaos of medical school, but I am confident that I will continue to have compassion and empathy for my future patients because of the growth I experienced during my time in this program. In addition, I was fortunate to be able to complete a capstone project in the area of health care for the homeless, which is an issue that I am very passionate about. </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Connecting the Homeless Population of Tampa with the Healthcare they need through the Hillsborough County Health Plan (HCHP).  Group Project with Kerolos Fahmi MD</a:t>
                      </a:r>
                      <a:br>
                        <a:rPr lang="en-US" sz="600" u="none" strike="noStrike">
                          <a:effectLst/>
                        </a:rPr>
                      </a:br>
                      <a:r>
                        <a:rPr lang="en-US" sz="600" u="none" strike="noStrike">
                          <a:effectLst/>
                        </a:rPr>
                        <a:t>Mentor:  Elizabeth Warner, MD</a:t>
                      </a:r>
                      <a:br>
                        <a:rPr lang="en-US" sz="600" u="none" strike="noStrike">
                          <a:effectLst/>
                        </a:rPr>
                      </a:br>
                      <a:r>
                        <a:rPr lang="en-US" sz="600" u="none" strike="noStrike">
                          <a:effectLst/>
                        </a:rPr>
                        <a:t>USF Department of Internal Medicine</a:t>
                      </a:r>
                      <a:endParaRPr lang="en-US" sz="600" b="0" i="1" u="none" strike="noStrike">
                        <a:solidFill>
                          <a:srgbClr val="FF0000"/>
                        </a:solidFill>
                        <a:effectLst/>
                        <a:latin typeface="Calibri" panose="020F0502020204030204" pitchFamily="34" charset="0"/>
                      </a:endParaRPr>
                    </a:p>
                  </a:txBody>
                  <a:tcPr marL="4940" marR="4940" marT="4940" marB="0" anchor="b"/>
                </a:tc>
              </a:tr>
              <a:tr h="704156">
                <a:tc>
                  <a:txBody>
                    <a:bodyPr/>
                    <a:lstStyle/>
                    <a:p>
                      <a:pPr algn="l" fontAlgn="b"/>
                      <a:r>
                        <a:rPr lang="en-US" sz="600" u="none" strike="noStrike">
                          <a:effectLst/>
                        </a:rPr>
                        <a:t>Innovation, Entrepreneurship &amp; Business in Medicine</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a:effectLst/>
                        </a:rPr>
                        <a:t>Working on the BRIDGE Clinic Operations plan and Business plan helped me understand the challenges a free clinic for an otherwise under served  population faces, and more importantly how to address them effectively. I learned real world applications of Business principles that not only increase the amount and quality of healthcare patient's receive but improve the patient's individual experiences at some of the most challenging times in their lives.</a:t>
                      </a:r>
                      <a:endParaRPr lang="en-US" sz="600" b="0" i="0" u="none" strike="noStrike">
                        <a:solidFill>
                          <a:srgbClr val="000000"/>
                        </a:solidFill>
                        <a:effectLst/>
                        <a:latin typeface="Calibri" panose="020F0502020204030204" pitchFamily="34" charset="0"/>
                      </a:endParaRPr>
                    </a:p>
                  </a:txBody>
                  <a:tcPr marL="4940" marR="4940" marT="4940" marB="0" anchor="b"/>
                </a:tc>
                <a:tc>
                  <a:txBody>
                    <a:bodyPr/>
                    <a:lstStyle/>
                    <a:p>
                      <a:pPr algn="l" fontAlgn="b"/>
                      <a:r>
                        <a:rPr lang="en-US" sz="600" u="none" strike="noStrike" dirty="0">
                          <a:effectLst/>
                        </a:rPr>
                        <a:t>The Business of Medicine </a:t>
                      </a:r>
                      <a:r>
                        <a:rPr lang="en-US" sz="600" u="none" strike="noStrike" dirty="0" err="1">
                          <a:effectLst/>
                        </a:rPr>
                        <a:t>Bootcamp</a:t>
                      </a:r>
                      <a:r>
                        <a:rPr lang="en-US" sz="600" u="none" strike="noStrike" dirty="0">
                          <a:effectLst/>
                        </a:rPr>
                        <a:t> – BRIDGE Clinic Collaboration Operations Team group project with </a:t>
                      </a:r>
                      <a:r>
                        <a:rPr lang="en-US" sz="600" u="none" strike="noStrike" dirty="0" err="1">
                          <a:effectLst/>
                        </a:rPr>
                        <a:t>Nerissa</a:t>
                      </a:r>
                      <a:r>
                        <a:rPr lang="en-US" sz="600" u="none" strike="noStrike" dirty="0">
                          <a:effectLst/>
                        </a:rPr>
                        <a:t> Moore, MD</a:t>
                      </a:r>
                      <a:br>
                        <a:rPr lang="en-US" sz="600" u="none" strike="noStrike" dirty="0">
                          <a:effectLst/>
                        </a:rPr>
                      </a:br>
                      <a:r>
                        <a:rPr lang="en-US" sz="600" u="none" strike="noStrike" dirty="0">
                          <a:effectLst/>
                        </a:rPr>
                        <a:t>Mentor: William G. Marshall Jr., MD, MBA</a:t>
                      </a:r>
                      <a:br>
                        <a:rPr lang="en-US" sz="600" u="none" strike="noStrike" dirty="0">
                          <a:effectLst/>
                        </a:rPr>
                      </a:br>
                      <a:r>
                        <a:rPr lang="en-US" sz="600" u="none" strike="noStrike" dirty="0">
                          <a:effectLst/>
                        </a:rPr>
                        <a:t>Vice-Chair for Finance and Administration</a:t>
                      </a:r>
                      <a:br>
                        <a:rPr lang="en-US" sz="600" u="none" strike="noStrike" dirty="0">
                          <a:effectLst/>
                        </a:rPr>
                      </a:br>
                      <a:r>
                        <a:rPr lang="en-US" sz="600" u="none" strike="noStrike" dirty="0">
                          <a:effectLst/>
                        </a:rPr>
                        <a:t>USF Departments of Surgery and Psychiatry</a:t>
                      </a:r>
                      <a:endParaRPr lang="en-US" sz="600" b="0" i="1" u="none" strike="noStrike" dirty="0">
                        <a:solidFill>
                          <a:srgbClr val="FF0000"/>
                        </a:solidFill>
                        <a:effectLst/>
                        <a:latin typeface="Calibri" panose="020F0502020204030204" pitchFamily="34" charset="0"/>
                      </a:endParaRPr>
                    </a:p>
                  </a:txBody>
                  <a:tcPr marL="4940" marR="4940" marT="4940" marB="0" anchor="b"/>
                </a:tc>
              </a:tr>
            </a:tbl>
          </a:graphicData>
        </a:graphic>
      </p:graphicFrame>
    </p:spTree>
    <p:extLst>
      <p:ext uri="{BB962C8B-B14F-4D97-AF65-F5344CB8AC3E}">
        <p14:creationId xmlns:p14="http://schemas.microsoft.com/office/powerpoint/2010/main" val="515004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092724"/>
          </a:xfrm>
        </p:spPr>
        <p:txBody>
          <a:bodyPr/>
          <a:lstStyle/>
          <a:p>
            <a:pPr algn="ctr"/>
            <a:r>
              <a:rPr lang="en-US" b="1" dirty="0" smtClean="0">
                <a:latin typeface="Calibri"/>
                <a:cs typeface="Calibri"/>
              </a:rPr>
              <a:t>Challenges</a:t>
            </a:r>
            <a:endParaRPr lang="en-US" b="1" dirty="0">
              <a:latin typeface="Calibri"/>
              <a:cs typeface="Calibri"/>
            </a:endParaRPr>
          </a:p>
        </p:txBody>
      </p:sp>
      <p:sp>
        <p:nvSpPr>
          <p:cNvPr id="3" name="Content Placeholder 2"/>
          <p:cNvSpPr>
            <a:spLocks noGrp="1"/>
          </p:cNvSpPr>
          <p:nvPr>
            <p:ph idx="1"/>
          </p:nvPr>
        </p:nvSpPr>
        <p:spPr>
          <a:xfrm>
            <a:off x="386498" y="1295400"/>
            <a:ext cx="8276735" cy="4525963"/>
          </a:xfrm>
          <a:ln>
            <a:noFill/>
          </a:ln>
        </p:spPr>
        <p:txBody>
          <a:bodyPr/>
          <a:lstStyle/>
          <a:p>
            <a:r>
              <a:rPr lang="en-US" sz="2800" dirty="0" smtClean="0">
                <a:latin typeface="Calibri"/>
                <a:cs typeface="Calibri"/>
              </a:rPr>
              <a:t>Administration</a:t>
            </a:r>
          </a:p>
          <a:p>
            <a:pPr lvl="1"/>
            <a:r>
              <a:rPr lang="en-US" sz="2400" dirty="0" smtClean="0">
                <a:solidFill>
                  <a:schemeClr val="tx1"/>
                </a:solidFill>
                <a:latin typeface="Calibri"/>
                <a:cs typeface="Calibri"/>
              </a:rPr>
              <a:t>Infrastructure</a:t>
            </a:r>
          </a:p>
          <a:p>
            <a:r>
              <a:rPr lang="en-US" sz="2800" dirty="0" smtClean="0">
                <a:latin typeface="Calibri"/>
                <a:cs typeface="Calibri"/>
              </a:rPr>
              <a:t>Faculty recruitment – Leaders and Mentors</a:t>
            </a:r>
          </a:p>
          <a:p>
            <a:pPr lvl="1"/>
            <a:r>
              <a:rPr lang="en-US" sz="2400" dirty="0" smtClean="0">
                <a:solidFill>
                  <a:schemeClr val="tx1"/>
                </a:solidFill>
                <a:latin typeface="Calibri"/>
                <a:cs typeface="Calibri"/>
              </a:rPr>
              <a:t>How are they acquired and acknowledged?</a:t>
            </a:r>
          </a:p>
          <a:p>
            <a:r>
              <a:rPr lang="en-US" sz="2800" dirty="0" smtClean="0">
                <a:latin typeface="Calibri"/>
                <a:cs typeface="Calibri"/>
              </a:rPr>
              <a:t>Student evaluations</a:t>
            </a:r>
          </a:p>
          <a:p>
            <a:r>
              <a:rPr lang="en-US" sz="2800" dirty="0">
                <a:latin typeface="Calibri"/>
                <a:cs typeface="Calibri"/>
              </a:rPr>
              <a:t>S</a:t>
            </a:r>
            <a:r>
              <a:rPr lang="en-US" sz="2800" dirty="0" smtClean="0">
                <a:latin typeface="Calibri"/>
                <a:cs typeface="Calibri"/>
              </a:rPr>
              <a:t>tudent recognition</a:t>
            </a:r>
          </a:p>
          <a:p>
            <a:r>
              <a:rPr lang="en-US" sz="2800" dirty="0">
                <a:latin typeface="Calibri"/>
                <a:cs typeface="Calibri"/>
              </a:rPr>
              <a:t>S</a:t>
            </a:r>
            <a:r>
              <a:rPr lang="en-US" sz="2800" dirty="0" smtClean="0">
                <a:latin typeface="Calibri"/>
                <a:cs typeface="Calibri"/>
              </a:rPr>
              <a:t>hort </a:t>
            </a:r>
            <a:r>
              <a:rPr lang="en-US" sz="2800" dirty="0">
                <a:latin typeface="Calibri"/>
                <a:cs typeface="Calibri"/>
              </a:rPr>
              <a:t>-term and long-term program </a:t>
            </a:r>
            <a:r>
              <a:rPr lang="en-US" sz="2800" dirty="0" smtClean="0">
                <a:latin typeface="Calibri"/>
                <a:cs typeface="Calibri"/>
              </a:rPr>
              <a:t>evaluation</a:t>
            </a:r>
          </a:p>
          <a:p>
            <a:r>
              <a:rPr lang="en-US" sz="2800" dirty="0" smtClean="0">
                <a:latin typeface="Calibri"/>
                <a:cs typeface="Calibri"/>
              </a:rPr>
              <a:t>Definition of Scholarship</a:t>
            </a:r>
          </a:p>
          <a:p>
            <a:r>
              <a:rPr lang="en-US" sz="2800" dirty="0" smtClean="0">
                <a:latin typeface="Calibri"/>
                <a:cs typeface="Calibri"/>
              </a:rPr>
              <a:t>Program sustainability </a:t>
            </a:r>
            <a:r>
              <a:rPr lang="en-US" sz="2800" dirty="0">
                <a:latin typeface="Calibri"/>
                <a:cs typeface="Calibri"/>
              </a:rPr>
              <a:t> </a:t>
            </a:r>
          </a:p>
          <a:p>
            <a:endParaRPr lang="en-US" dirty="0"/>
          </a:p>
        </p:txBody>
      </p:sp>
    </p:spTree>
    <p:extLst>
      <p:ext uri="{BB962C8B-B14F-4D97-AF65-F5344CB8AC3E}">
        <p14:creationId xmlns:p14="http://schemas.microsoft.com/office/powerpoint/2010/main" val="2004649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382000" cy="1111577"/>
          </a:xfrm>
        </p:spPr>
        <p:txBody>
          <a:bodyPr/>
          <a:lstStyle/>
          <a:p>
            <a:pPr algn="ctr"/>
            <a:r>
              <a:rPr lang="en-US" b="1" dirty="0" smtClean="0">
                <a:latin typeface="Calibri" panose="020F0502020204030204" pitchFamily="34" charset="0"/>
                <a:cs typeface="Calibri" panose="020F0502020204030204" pitchFamily="34" charset="0"/>
              </a:rPr>
              <a:t>MCOM Approach to Challenges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0511" y="1295400"/>
            <a:ext cx="8518690" cy="4784889"/>
          </a:xfrm>
        </p:spPr>
        <p:txBody>
          <a:bodyPr/>
          <a:lstStyle/>
          <a:p>
            <a:r>
              <a:rPr lang="en-US" sz="2800" dirty="0" smtClean="0">
                <a:latin typeface="Calibri"/>
                <a:cs typeface="Calibri"/>
              </a:rPr>
              <a:t>Administration - </a:t>
            </a:r>
            <a:r>
              <a:rPr lang="en-US" sz="2400" dirty="0" smtClean="0">
                <a:solidFill>
                  <a:schemeClr val="tx1"/>
                </a:solidFill>
                <a:latin typeface="Calibri"/>
                <a:cs typeface="Calibri"/>
              </a:rPr>
              <a:t>Infrastructure - </a:t>
            </a:r>
            <a:r>
              <a:rPr lang="en-US" sz="2000" dirty="0" smtClean="0">
                <a:solidFill>
                  <a:schemeClr val="tx1"/>
                </a:solidFill>
                <a:latin typeface="Calibri"/>
                <a:cs typeface="Calibri"/>
              </a:rPr>
              <a:t>One Administrator, 2 Directors</a:t>
            </a:r>
            <a:endParaRPr lang="en-US" sz="2000" dirty="0">
              <a:solidFill>
                <a:schemeClr val="tx1"/>
              </a:solidFill>
              <a:latin typeface="Calibri"/>
              <a:cs typeface="Calibri"/>
            </a:endParaRPr>
          </a:p>
          <a:p>
            <a:r>
              <a:rPr lang="en-US" sz="2800" dirty="0">
                <a:latin typeface="Calibri"/>
                <a:cs typeface="Calibri"/>
              </a:rPr>
              <a:t>Faculty recruitment – Leaders and </a:t>
            </a:r>
            <a:r>
              <a:rPr lang="en-US" sz="2800" dirty="0" smtClean="0">
                <a:latin typeface="Calibri"/>
                <a:cs typeface="Calibri"/>
              </a:rPr>
              <a:t>Mentors</a:t>
            </a:r>
            <a:endParaRPr lang="en-US" sz="2800" dirty="0">
              <a:latin typeface="Calibri"/>
              <a:cs typeface="Calibri"/>
            </a:endParaRPr>
          </a:p>
          <a:p>
            <a:pPr lvl="1"/>
            <a:r>
              <a:rPr lang="en-US" sz="2400" dirty="0">
                <a:solidFill>
                  <a:schemeClr val="tx1"/>
                </a:solidFill>
                <a:latin typeface="Calibri"/>
                <a:cs typeface="Calibri"/>
              </a:rPr>
              <a:t>How are they </a:t>
            </a:r>
            <a:r>
              <a:rPr lang="en-US" sz="2400" dirty="0" smtClean="0">
                <a:solidFill>
                  <a:schemeClr val="tx1"/>
                </a:solidFill>
                <a:latin typeface="Calibri"/>
                <a:cs typeface="Calibri"/>
              </a:rPr>
              <a:t>acquired </a:t>
            </a:r>
            <a:r>
              <a:rPr lang="en-US" sz="2400" dirty="0">
                <a:solidFill>
                  <a:schemeClr val="tx1"/>
                </a:solidFill>
                <a:latin typeface="Calibri"/>
                <a:cs typeface="Calibri"/>
              </a:rPr>
              <a:t>and acknowledged</a:t>
            </a:r>
            <a:r>
              <a:rPr lang="en-US" sz="2400" dirty="0" smtClean="0">
                <a:solidFill>
                  <a:schemeClr val="tx1"/>
                </a:solidFill>
                <a:latin typeface="Calibri"/>
                <a:cs typeface="Calibri"/>
              </a:rPr>
              <a:t>? </a:t>
            </a:r>
            <a:r>
              <a:rPr lang="en-US" sz="2000" dirty="0" smtClean="0">
                <a:solidFill>
                  <a:schemeClr val="tx1"/>
                </a:solidFill>
                <a:latin typeface="Calibri"/>
                <a:cs typeface="Calibri"/>
              </a:rPr>
              <a:t>EVU System</a:t>
            </a:r>
            <a:endParaRPr lang="en-US" sz="2000" dirty="0">
              <a:solidFill>
                <a:schemeClr val="tx1"/>
              </a:solidFill>
              <a:latin typeface="Calibri"/>
              <a:cs typeface="Calibri"/>
            </a:endParaRPr>
          </a:p>
          <a:p>
            <a:r>
              <a:rPr lang="en-US" sz="2800" dirty="0">
                <a:latin typeface="Calibri"/>
                <a:cs typeface="Calibri"/>
              </a:rPr>
              <a:t>Student </a:t>
            </a:r>
            <a:r>
              <a:rPr lang="en-US" sz="2800" dirty="0" smtClean="0">
                <a:latin typeface="Calibri"/>
                <a:cs typeface="Calibri"/>
              </a:rPr>
              <a:t>evaluations - </a:t>
            </a:r>
            <a:r>
              <a:rPr lang="en-US" sz="2400" dirty="0" smtClean="0">
                <a:latin typeface="Calibri"/>
                <a:cs typeface="Calibri"/>
              </a:rPr>
              <a:t>Copies available</a:t>
            </a:r>
            <a:endParaRPr lang="en-US" sz="2400" dirty="0">
              <a:latin typeface="Calibri"/>
              <a:cs typeface="Calibri"/>
            </a:endParaRPr>
          </a:p>
          <a:p>
            <a:r>
              <a:rPr lang="en-US" sz="2800" dirty="0">
                <a:latin typeface="Calibri"/>
                <a:cs typeface="Calibri"/>
              </a:rPr>
              <a:t>Student </a:t>
            </a:r>
            <a:r>
              <a:rPr lang="en-US" sz="2800" dirty="0" smtClean="0">
                <a:latin typeface="Calibri"/>
                <a:cs typeface="Calibri"/>
              </a:rPr>
              <a:t>recognition - </a:t>
            </a:r>
            <a:r>
              <a:rPr lang="en-US" sz="2400" dirty="0" smtClean="0">
                <a:latin typeface="Calibri"/>
                <a:cs typeface="Calibri"/>
              </a:rPr>
              <a:t>Dean’s letter, Capstone book</a:t>
            </a:r>
            <a:endParaRPr lang="en-US" sz="2400" dirty="0">
              <a:latin typeface="Calibri"/>
              <a:cs typeface="Calibri"/>
            </a:endParaRPr>
          </a:p>
          <a:p>
            <a:r>
              <a:rPr lang="en-US" sz="2800" dirty="0">
                <a:latin typeface="Calibri"/>
                <a:cs typeface="Calibri"/>
              </a:rPr>
              <a:t>Short -term and long-term program </a:t>
            </a:r>
            <a:r>
              <a:rPr lang="en-US" sz="2800" dirty="0" smtClean="0">
                <a:latin typeface="Calibri"/>
                <a:cs typeface="Calibri"/>
              </a:rPr>
              <a:t>evaluation </a:t>
            </a:r>
            <a:r>
              <a:rPr lang="en-US" sz="2400" dirty="0" smtClean="0">
                <a:latin typeface="Calibri"/>
                <a:cs typeface="Calibri"/>
              </a:rPr>
              <a:t>– A continuing challenge</a:t>
            </a:r>
          </a:p>
          <a:p>
            <a:r>
              <a:rPr lang="en-US" sz="2800" dirty="0" smtClean="0">
                <a:latin typeface="Calibri"/>
                <a:cs typeface="Calibri"/>
              </a:rPr>
              <a:t>Definition of Scholarship – </a:t>
            </a:r>
            <a:r>
              <a:rPr lang="en-US" sz="2400" dirty="0" smtClean="0">
                <a:latin typeface="Calibri"/>
                <a:cs typeface="Calibri"/>
              </a:rPr>
              <a:t>Objective based</a:t>
            </a:r>
            <a:endParaRPr lang="en-US" sz="2400" dirty="0">
              <a:latin typeface="Calibri"/>
              <a:cs typeface="Calibri"/>
            </a:endParaRPr>
          </a:p>
          <a:p>
            <a:r>
              <a:rPr lang="en-US" sz="2800" dirty="0">
                <a:latin typeface="Calibri"/>
                <a:cs typeface="Calibri"/>
              </a:rPr>
              <a:t>Program sustainability  </a:t>
            </a:r>
            <a:r>
              <a:rPr lang="en-US" sz="2400" dirty="0" smtClean="0">
                <a:latin typeface="Calibri"/>
                <a:cs typeface="Calibri"/>
              </a:rPr>
              <a:t>- A continuing challenge</a:t>
            </a:r>
            <a:endParaRPr lang="en-US" sz="2400" dirty="0">
              <a:latin typeface="Calibri"/>
              <a:cs typeface="Calibri"/>
            </a:endParaRPr>
          </a:p>
          <a:p>
            <a:endParaRPr lang="en-US" dirty="0"/>
          </a:p>
        </p:txBody>
      </p:sp>
    </p:spTree>
    <p:extLst>
      <p:ext uri="{BB962C8B-B14F-4D97-AF65-F5344CB8AC3E}">
        <p14:creationId xmlns:p14="http://schemas.microsoft.com/office/powerpoint/2010/main" val="3449692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9090212" cy="1300113"/>
          </a:xfrm>
        </p:spPr>
        <p:txBody>
          <a:bodyPr/>
          <a:lstStyle/>
          <a:p>
            <a:pPr algn="ctr"/>
            <a:r>
              <a:rPr lang="en-US" b="1" dirty="0" smtClean="0">
                <a:latin typeface="Calibri"/>
                <a:cs typeface="Calibri"/>
              </a:rPr>
              <a:t>Rationale for This Session</a:t>
            </a:r>
            <a:br>
              <a:rPr lang="en-US" b="1" dirty="0" smtClean="0">
                <a:latin typeface="Calibri"/>
                <a:cs typeface="Calibri"/>
              </a:rPr>
            </a:br>
            <a:r>
              <a:rPr lang="en-US" b="1" dirty="0" smtClean="0">
                <a:latin typeface="Calibri"/>
                <a:cs typeface="Calibri"/>
              </a:rPr>
              <a:t>Discuss Goals of SCP and Challenges</a:t>
            </a:r>
            <a:endParaRPr lang="en-US" b="1" dirty="0">
              <a:latin typeface="Calibri"/>
              <a:cs typeface="Calibri"/>
            </a:endParaRPr>
          </a:p>
        </p:txBody>
      </p:sp>
      <p:sp>
        <p:nvSpPr>
          <p:cNvPr id="3" name="Content Placeholder 2"/>
          <p:cNvSpPr>
            <a:spLocks noGrp="1"/>
          </p:cNvSpPr>
          <p:nvPr>
            <p:ph idx="1"/>
          </p:nvPr>
        </p:nvSpPr>
        <p:spPr>
          <a:xfrm>
            <a:off x="395926" y="1461155"/>
            <a:ext cx="8116479" cy="4854804"/>
          </a:xfrm>
        </p:spPr>
        <p:txBody>
          <a:bodyPr/>
          <a:lstStyle/>
          <a:p>
            <a:r>
              <a:rPr lang="en-US" sz="2400" dirty="0" smtClean="0">
                <a:latin typeface="Calibri"/>
                <a:cs typeface="Calibri"/>
              </a:rPr>
              <a:t>Cultivate </a:t>
            </a:r>
            <a:r>
              <a:rPr lang="en-US" sz="2400" dirty="0">
                <a:latin typeface="Calibri"/>
                <a:cs typeface="Calibri"/>
              </a:rPr>
              <a:t>a spirit of </a:t>
            </a:r>
            <a:r>
              <a:rPr lang="en-US" sz="2400" dirty="0" smtClean="0">
                <a:latin typeface="Calibri"/>
                <a:cs typeface="Calibri"/>
              </a:rPr>
              <a:t>inquiry</a:t>
            </a:r>
          </a:p>
          <a:p>
            <a:r>
              <a:rPr lang="en-US" sz="2400" dirty="0" smtClean="0">
                <a:latin typeface="Calibri"/>
                <a:cs typeface="Calibri"/>
              </a:rPr>
              <a:t>Incorporate </a:t>
            </a:r>
            <a:r>
              <a:rPr lang="en-US" sz="2400" dirty="0">
                <a:latin typeface="Calibri"/>
                <a:cs typeface="Calibri"/>
              </a:rPr>
              <a:t>individuated curricula that foster </a:t>
            </a:r>
            <a:r>
              <a:rPr lang="en-US" sz="2400" dirty="0" smtClean="0">
                <a:latin typeface="Calibri"/>
                <a:cs typeface="Calibri"/>
              </a:rPr>
              <a:t>scholarship </a:t>
            </a:r>
          </a:p>
          <a:p>
            <a:pPr lvl="1"/>
            <a:r>
              <a:rPr lang="en-US" sz="2000" dirty="0" smtClean="0">
                <a:solidFill>
                  <a:schemeClr val="tx1"/>
                </a:solidFill>
                <a:latin typeface="Calibri"/>
                <a:cs typeface="Calibri"/>
              </a:rPr>
              <a:t>Scientific attitude in </a:t>
            </a:r>
            <a:r>
              <a:rPr lang="en-US" sz="2000" dirty="0">
                <a:solidFill>
                  <a:schemeClr val="tx1"/>
                </a:solidFill>
                <a:latin typeface="Calibri"/>
                <a:cs typeface="Calibri"/>
              </a:rPr>
              <a:t>the practice of </a:t>
            </a:r>
            <a:r>
              <a:rPr lang="en-US" sz="2000" dirty="0" smtClean="0">
                <a:solidFill>
                  <a:schemeClr val="tx1"/>
                </a:solidFill>
                <a:latin typeface="Calibri"/>
                <a:cs typeface="Calibri"/>
              </a:rPr>
              <a:t>medicine</a:t>
            </a:r>
          </a:p>
          <a:p>
            <a:pPr lvl="1"/>
            <a:r>
              <a:rPr lang="en-US" sz="2000" dirty="0">
                <a:solidFill>
                  <a:schemeClr val="tx1"/>
                </a:solidFill>
                <a:latin typeface="Calibri"/>
                <a:cs typeface="Calibri"/>
              </a:rPr>
              <a:t>P</a:t>
            </a:r>
            <a:r>
              <a:rPr lang="en-US" sz="2000" dirty="0" smtClean="0">
                <a:solidFill>
                  <a:schemeClr val="tx1"/>
                </a:solidFill>
                <a:latin typeface="Calibri"/>
                <a:cs typeface="Calibri"/>
              </a:rPr>
              <a:t>ossibly leads to </a:t>
            </a:r>
            <a:r>
              <a:rPr lang="en-US" sz="2000" dirty="0">
                <a:solidFill>
                  <a:schemeClr val="tx1"/>
                </a:solidFill>
                <a:latin typeface="Calibri"/>
                <a:cs typeface="Calibri"/>
              </a:rPr>
              <a:t>improved patient </a:t>
            </a:r>
            <a:r>
              <a:rPr lang="en-US" sz="2000" dirty="0" smtClean="0">
                <a:solidFill>
                  <a:schemeClr val="tx1"/>
                </a:solidFill>
                <a:latin typeface="Calibri"/>
                <a:cs typeface="Calibri"/>
              </a:rPr>
              <a:t>outcome  </a:t>
            </a:r>
          </a:p>
          <a:p>
            <a:r>
              <a:rPr lang="en-US" sz="2400" dirty="0" smtClean="0">
                <a:latin typeface="Calibri"/>
                <a:cs typeface="Calibri"/>
              </a:rPr>
              <a:t>Students </a:t>
            </a:r>
            <a:r>
              <a:rPr lang="en-US" sz="2400" dirty="0">
                <a:latin typeface="Calibri"/>
                <a:cs typeface="Calibri"/>
              </a:rPr>
              <a:t>may choose schools based on SCPs</a:t>
            </a:r>
          </a:p>
          <a:p>
            <a:pPr lvl="1"/>
            <a:r>
              <a:rPr lang="en-US" sz="2000" dirty="0" smtClean="0">
                <a:solidFill>
                  <a:schemeClr val="tx1"/>
                </a:solidFill>
                <a:latin typeface="Calibri"/>
                <a:cs typeface="Calibri"/>
              </a:rPr>
              <a:t>Nationwide</a:t>
            </a:r>
            <a:r>
              <a:rPr lang="en-US" sz="2000" dirty="0">
                <a:solidFill>
                  <a:schemeClr val="tx1"/>
                </a:solidFill>
                <a:latin typeface="Calibri"/>
                <a:cs typeface="Calibri"/>
              </a:rPr>
              <a:t>, </a:t>
            </a:r>
            <a:r>
              <a:rPr lang="en-US" sz="2000" dirty="0" smtClean="0">
                <a:solidFill>
                  <a:schemeClr val="tx1"/>
                </a:solidFill>
                <a:latin typeface="Calibri"/>
                <a:cs typeface="Calibri"/>
              </a:rPr>
              <a:t>SCPs are elective/required</a:t>
            </a:r>
          </a:p>
          <a:p>
            <a:pPr lvl="1"/>
            <a:r>
              <a:rPr lang="en-US" sz="2000" dirty="0" smtClean="0">
                <a:solidFill>
                  <a:schemeClr val="tx1"/>
                </a:solidFill>
                <a:latin typeface="Calibri"/>
                <a:cs typeface="Calibri"/>
              </a:rPr>
              <a:t>Nationwide, SCPS 2 year/4 </a:t>
            </a:r>
            <a:r>
              <a:rPr lang="en-US" sz="2000" dirty="0">
                <a:solidFill>
                  <a:schemeClr val="tx1"/>
                </a:solidFill>
                <a:latin typeface="Calibri"/>
                <a:cs typeface="Calibri"/>
              </a:rPr>
              <a:t>year </a:t>
            </a:r>
            <a:r>
              <a:rPr lang="en-US" sz="2000" dirty="0" smtClean="0">
                <a:solidFill>
                  <a:schemeClr val="tx1"/>
                </a:solidFill>
                <a:latin typeface="Calibri"/>
                <a:cs typeface="Calibri"/>
              </a:rPr>
              <a:t>programs</a:t>
            </a:r>
          </a:p>
          <a:p>
            <a:r>
              <a:rPr lang="en-US" sz="2400" dirty="0" smtClean="0">
                <a:latin typeface="Calibri"/>
                <a:cs typeface="Calibri"/>
              </a:rPr>
              <a:t>When </a:t>
            </a:r>
            <a:r>
              <a:rPr lang="en-US" sz="2400" dirty="0">
                <a:latin typeface="Calibri"/>
                <a:cs typeface="Calibri"/>
              </a:rPr>
              <a:t>elective, students typically enroll in high </a:t>
            </a:r>
            <a:r>
              <a:rPr lang="en-US" sz="2400" dirty="0" smtClean="0">
                <a:latin typeface="Calibri"/>
                <a:cs typeface="Calibri"/>
              </a:rPr>
              <a:t>numbers  </a:t>
            </a:r>
          </a:p>
          <a:p>
            <a:r>
              <a:rPr lang="en-US" sz="2400" dirty="0" smtClean="0">
                <a:latin typeface="Calibri"/>
                <a:cs typeface="Calibri"/>
              </a:rPr>
              <a:t>MCOM SCP:</a:t>
            </a:r>
          </a:p>
          <a:p>
            <a:pPr lvl="1"/>
            <a:r>
              <a:rPr lang="en-US" sz="2000" dirty="0" smtClean="0">
                <a:solidFill>
                  <a:schemeClr val="tx1"/>
                </a:solidFill>
                <a:latin typeface="Calibri"/>
                <a:cs typeface="Calibri"/>
              </a:rPr>
              <a:t>Elective  </a:t>
            </a:r>
          </a:p>
          <a:p>
            <a:pPr lvl="1"/>
            <a:r>
              <a:rPr lang="en-US" sz="2000" dirty="0" smtClean="0">
                <a:solidFill>
                  <a:schemeClr val="tx1"/>
                </a:solidFill>
                <a:latin typeface="Calibri"/>
                <a:cs typeface="Calibri"/>
              </a:rPr>
              <a:t>85</a:t>
            </a:r>
            <a:r>
              <a:rPr lang="en-US" sz="2000" dirty="0">
                <a:solidFill>
                  <a:schemeClr val="tx1"/>
                </a:solidFill>
                <a:latin typeface="Calibri"/>
                <a:cs typeface="Calibri"/>
              </a:rPr>
              <a:t>% </a:t>
            </a:r>
            <a:r>
              <a:rPr lang="en-US" sz="2000" dirty="0" smtClean="0">
                <a:solidFill>
                  <a:schemeClr val="tx1"/>
                </a:solidFill>
                <a:latin typeface="Calibri"/>
                <a:cs typeface="Calibri"/>
              </a:rPr>
              <a:t>enrollment</a:t>
            </a:r>
          </a:p>
          <a:p>
            <a:pPr lvl="1"/>
            <a:r>
              <a:rPr lang="en-US" sz="2000" dirty="0" smtClean="0">
                <a:solidFill>
                  <a:schemeClr val="tx1"/>
                </a:solidFill>
                <a:latin typeface="Calibri"/>
                <a:cs typeface="Calibri"/>
              </a:rPr>
              <a:t>4 </a:t>
            </a:r>
            <a:r>
              <a:rPr lang="en-US" sz="2000" dirty="0">
                <a:solidFill>
                  <a:schemeClr val="tx1"/>
                </a:solidFill>
                <a:latin typeface="Calibri"/>
                <a:cs typeface="Calibri"/>
              </a:rPr>
              <a:t>years of medical </a:t>
            </a:r>
            <a:r>
              <a:rPr lang="en-US" sz="2000" dirty="0" smtClean="0">
                <a:solidFill>
                  <a:schemeClr val="tx1"/>
                </a:solidFill>
                <a:latin typeface="Calibri"/>
                <a:cs typeface="Calibri"/>
              </a:rPr>
              <a:t>school</a:t>
            </a:r>
            <a:endParaRPr lang="en-US" sz="2000" dirty="0">
              <a:solidFill>
                <a:schemeClr val="tx1"/>
              </a:solidFill>
              <a:latin typeface="Calibri"/>
              <a:cs typeface="Calibri"/>
            </a:endParaRPr>
          </a:p>
          <a:p>
            <a:endParaRPr lang="en-US" sz="2400" dirty="0">
              <a:latin typeface="Calibri"/>
              <a:cs typeface="Calibri"/>
            </a:endParaRPr>
          </a:p>
        </p:txBody>
      </p:sp>
    </p:spTree>
    <p:extLst>
      <p:ext uri="{BB962C8B-B14F-4D97-AF65-F5344CB8AC3E}">
        <p14:creationId xmlns:p14="http://schemas.microsoft.com/office/powerpoint/2010/main" val="2247443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219200"/>
          </a:xfrm>
        </p:spPr>
        <p:txBody>
          <a:bodyPr/>
          <a:lstStyle/>
          <a:p>
            <a:pPr algn="ctr"/>
            <a:r>
              <a:rPr lang="en-US" b="1" dirty="0" smtClean="0">
                <a:latin typeface="Calibri"/>
                <a:cs typeface="Calibri"/>
              </a:rPr>
              <a:t>Small Group Sessions</a:t>
            </a:r>
            <a:endParaRPr lang="en-US" b="1" dirty="0">
              <a:latin typeface="Calibri"/>
              <a:cs typeface="Calibri"/>
            </a:endParaRPr>
          </a:p>
        </p:txBody>
      </p:sp>
      <p:sp>
        <p:nvSpPr>
          <p:cNvPr id="3" name="Content Placeholder 2"/>
          <p:cNvSpPr>
            <a:spLocks noGrp="1"/>
          </p:cNvSpPr>
          <p:nvPr>
            <p:ph idx="1"/>
          </p:nvPr>
        </p:nvSpPr>
        <p:spPr>
          <a:xfrm>
            <a:off x="282804" y="1404594"/>
            <a:ext cx="8556396" cy="4416769"/>
          </a:xfrm>
          <a:ln>
            <a:noFill/>
          </a:ln>
        </p:spPr>
        <p:txBody>
          <a:bodyPr/>
          <a:lstStyle/>
          <a:p>
            <a:r>
              <a:rPr lang="en-US" sz="2800" dirty="0" smtClean="0">
                <a:latin typeface="Calibri"/>
                <a:cs typeface="Calibri"/>
              </a:rPr>
              <a:t>Each group has 20 minutes to discuss issues below: </a:t>
            </a:r>
          </a:p>
          <a:p>
            <a:pPr lvl="1"/>
            <a:r>
              <a:rPr lang="en-US" sz="2400" dirty="0">
                <a:solidFill>
                  <a:schemeClr val="tx1"/>
                </a:solidFill>
                <a:latin typeface="Calibri"/>
                <a:cs typeface="Calibri"/>
              </a:rPr>
              <a:t>Definition of scholarship</a:t>
            </a:r>
          </a:p>
          <a:p>
            <a:pPr lvl="1"/>
            <a:r>
              <a:rPr lang="en-US" sz="2400" dirty="0" smtClean="0">
                <a:solidFill>
                  <a:schemeClr val="tx1"/>
                </a:solidFill>
                <a:latin typeface="Calibri"/>
                <a:cs typeface="Calibri"/>
              </a:rPr>
              <a:t>Administration</a:t>
            </a:r>
          </a:p>
          <a:p>
            <a:pPr lvl="1"/>
            <a:r>
              <a:rPr lang="en-US" sz="2400" dirty="0">
                <a:solidFill>
                  <a:schemeClr val="tx1"/>
                </a:solidFill>
                <a:latin typeface="Calibri"/>
                <a:cs typeface="Calibri"/>
              </a:rPr>
              <a:t>Short -term and long-term program evaluation</a:t>
            </a:r>
          </a:p>
          <a:p>
            <a:pPr lvl="1"/>
            <a:r>
              <a:rPr lang="en-US" sz="2400" dirty="0" smtClean="0">
                <a:solidFill>
                  <a:schemeClr val="tx1"/>
                </a:solidFill>
                <a:latin typeface="Calibri"/>
                <a:cs typeface="Calibri"/>
              </a:rPr>
              <a:t>Faculty Recruitment – Leaders and Mentors</a:t>
            </a:r>
          </a:p>
          <a:p>
            <a:pPr lvl="1"/>
            <a:r>
              <a:rPr lang="en-US" sz="2400" dirty="0" smtClean="0">
                <a:solidFill>
                  <a:schemeClr val="tx1"/>
                </a:solidFill>
                <a:latin typeface="Calibri"/>
                <a:cs typeface="Calibri"/>
              </a:rPr>
              <a:t>Student evaluation</a:t>
            </a:r>
          </a:p>
          <a:p>
            <a:pPr lvl="1"/>
            <a:r>
              <a:rPr lang="en-US" sz="2400" dirty="0">
                <a:solidFill>
                  <a:schemeClr val="tx1"/>
                </a:solidFill>
                <a:latin typeface="Calibri"/>
                <a:cs typeface="Calibri"/>
              </a:rPr>
              <a:t>S</a:t>
            </a:r>
            <a:r>
              <a:rPr lang="en-US" sz="2400" dirty="0" smtClean="0">
                <a:solidFill>
                  <a:schemeClr val="tx1"/>
                </a:solidFill>
                <a:latin typeface="Calibri"/>
                <a:cs typeface="Calibri"/>
              </a:rPr>
              <a:t>tudent recognition</a:t>
            </a:r>
          </a:p>
          <a:p>
            <a:pPr lvl="1"/>
            <a:r>
              <a:rPr lang="en-US" sz="2400" dirty="0" smtClean="0">
                <a:solidFill>
                  <a:schemeClr val="tx1"/>
                </a:solidFill>
                <a:latin typeface="Calibri"/>
                <a:cs typeface="Calibri"/>
              </a:rPr>
              <a:t>Mentorship</a:t>
            </a:r>
          </a:p>
          <a:p>
            <a:pPr lvl="1"/>
            <a:r>
              <a:rPr lang="en-US" sz="2400" dirty="0" smtClean="0">
                <a:solidFill>
                  <a:schemeClr val="tx1"/>
                </a:solidFill>
                <a:latin typeface="Calibri"/>
                <a:cs typeface="Calibri"/>
              </a:rPr>
              <a:t>Program sustainability </a:t>
            </a:r>
            <a:r>
              <a:rPr lang="en-US" sz="2400" dirty="0">
                <a:solidFill>
                  <a:schemeClr val="tx1"/>
                </a:solidFill>
                <a:latin typeface="Calibri"/>
                <a:cs typeface="Calibri"/>
              </a:rPr>
              <a:t> </a:t>
            </a:r>
          </a:p>
          <a:p>
            <a:endParaRPr lang="en-US" dirty="0"/>
          </a:p>
        </p:txBody>
      </p:sp>
    </p:spTree>
    <p:extLst>
      <p:ext uri="{BB962C8B-B14F-4D97-AF65-F5344CB8AC3E}">
        <p14:creationId xmlns:p14="http://schemas.microsoft.com/office/powerpoint/2010/main" val="2756607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219200"/>
          </a:xfrm>
        </p:spPr>
        <p:txBody>
          <a:bodyPr/>
          <a:lstStyle/>
          <a:p>
            <a:pPr algn="ctr"/>
            <a:r>
              <a:rPr lang="en-US" b="1" dirty="0" smtClean="0">
                <a:latin typeface="Calibri"/>
                <a:cs typeface="Calibri"/>
              </a:rPr>
              <a:t>Ideas for the future</a:t>
            </a:r>
            <a:endParaRPr lang="en-US" b="1" dirty="0">
              <a:latin typeface="Calibri"/>
              <a:cs typeface="Calibri"/>
            </a:endParaRPr>
          </a:p>
        </p:txBody>
      </p:sp>
      <p:sp>
        <p:nvSpPr>
          <p:cNvPr id="3" name="Content Placeholder 2"/>
          <p:cNvSpPr>
            <a:spLocks noGrp="1"/>
          </p:cNvSpPr>
          <p:nvPr>
            <p:ph idx="1"/>
          </p:nvPr>
        </p:nvSpPr>
        <p:spPr>
          <a:xfrm>
            <a:off x="0" y="1295400"/>
            <a:ext cx="9144000" cy="4525963"/>
          </a:xfrm>
          <a:ln>
            <a:noFill/>
          </a:ln>
        </p:spPr>
        <p:txBody>
          <a:bodyPr/>
          <a:lstStyle/>
          <a:p>
            <a:r>
              <a:rPr lang="en-US" sz="9600" dirty="0" smtClean="0">
                <a:latin typeface="Calibri" panose="020F0502020204030204" pitchFamily="34" charset="0"/>
                <a:cs typeface="Calibri" panose="020F0502020204030204" pitchFamily="34" charset="0"/>
              </a:rPr>
              <a:t>?</a:t>
            </a:r>
            <a:endParaRPr lang="en-US" sz="9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1957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271832"/>
          </a:xfrm>
        </p:spPr>
        <p:txBody>
          <a:bodyPr/>
          <a:lstStyle/>
          <a:p>
            <a:pPr algn="ctr"/>
            <a:r>
              <a:rPr lang="en-US" b="1" dirty="0" smtClean="0">
                <a:latin typeface="Calibri" panose="020F0502020204030204" pitchFamily="34" charset="0"/>
                <a:cs typeface="Calibri" panose="020F0502020204030204" pitchFamily="34" charset="0"/>
              </a:rPr>
              <a:t>Objectives for Session</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4268" y="1555422"/>
            <a:ext cx="9049732" cy="4515439"/>
          </a:xfrm>
          <a:ln>
            <a:noFill/>
          </a:ln>
        </p:spPr>
        <p:txBody>
          <a:bodyPr/>
          <a:lstStyle/>
          <a:p>
            <a:r>
              <a:rPr lang="en-US" sz="2800" dirty="0" smtClean="0">
                <a:latin typeface="Calibri"/>
                <a:cs typeface="Calibri"/>
              </a:rPr>
              <a:t>This </a:t>
            </a:r>
            <a:r>
              <a:rPr lang="en-US" sz="2800" dirty="0">
                <a:latin typeface="Calibri"/>
                <a:cs typeface="Calibri"/>
              </a:rPr>
              <a:t>workshop will familiarize participants with </a:t>
            </a:r>
            <a:r>
              <a:rPr lang="en-US" sz="2800" dirty="0" smtClean="0">
                <a:latin typeface="Calibri"/>
                <a:cs typeface="Calibri"/>
              </a:rPr>
              <a:t>challenges</a:t>
            </a:r>
            <a:r>
              <a:rPr lang="en-US" sz="2800" dirty="0">
                <a:latin typeface="Calibri"/>
                <a:cs typeface="Calibri"/>
              </a:rPr>
              <a:t>, opportunities and successes of </a:t>
            </a:r>
            <a:r>
              <a:rPr lang="en-US" sz="2800" dirty="0" smtClean="0">
                <a:latin typeface="Calibri"/>
                <a:cs typeface="Calibri"/>
              </a:rPr>
              <a:t>such </a:t>
            </a:r>
            <a:r>
              <a:rPr lang="en-US" sz="2800" dirty="0">
                <a:latin typeface="Calibri"/>
                <a:cs typeface="Calibri"/>
              </a:rPr>
              <a:t>a program. </a:t>
            </a:r>
            <a:endParaRPr lang="en-US" sz="2800" dirty="0" smtClean="0">
              <a:latin typeface="Calibri"/>
              <a:cs typeface="Calibri"/>
            </a:endParaRPr>
          </a:p>
          <a:p>
            <a:r>
              <a:rPr lang="en-US" sz="2800" dirty="0" smtClean="0">
                <a:latin typeface="Calibri"/>
                <a:cs typeface="Calibri"/>
              </a:rPr>
              <a:t>Topics range </a:t>
            </a:r>
            <a:r>
              <a:rPr lang="en-US" sz="2800" dirty="0">
                <a:latin typeface="Calibri"/>
                <a:cs typeface="Calibri"/>
              </a:rPr>
              <a:t>from general considerations </a:t>
            </a:r>
            <a:r>
              <a:rPr lang="en-US" sz="2800" dirty="0" smtClean="0">
                <a:latin typeface="Calibri"/>
                <a:cs typeface="Calibri"/>
              </a:rPr>
              <a:t>to </a:t>
            </a:r>
            <a:r>
              <a:rPr lang="en-US" sz="2800" dirty="0">
                <a:latin typeface="Calibri"/>
                <a:cs typeface="Calibri"/>
              </a:rPr>
              <a:t>practicalities of operation and long-term outcome assessments</a:t>
            </a:r>
            <a:r>
              <a:rPr lang="en-US" sz="2800" dirty="0" smtClean="0">
                <a:latin typeface="Calibri"/>
                <a:cs typeface="Calibri"/>
              </a:rPr>
              <a:t>.</a:t>
            </a:r>
          </a:p>
          <a:p>
            <a:r>
              <a:rPr lang="en-US" sz="2800" dirty="0" smtClean="0">
                <a:latin typeface="Calibri"/>
                <a:cs typeface="Calibri"/>
              </a:rPr>
              <a:t>By </a:t>
            </a:r>
            <a:r>
              <a:rPr lang="en-US" sz="2800" dirty="0">
                <a:latin typeface="Calibri"/>
                <a:cs typeface="Calibri"/>
              </a:rPr>
              <a:t>the end of the session, participants will be able to</a:t>
            </a:r>
            <a:r>
              <a:rPr lang="en-US" sz="2800" dirty="0" smtClean="0">
                <a:latin typeface="Calibri"/>
                <a:cs typeface="Calibri"/>
              </a:rPr>
              <a:t>:</a:t>
            </a:r>
            <a:r>
              <a:rPr lang="en-US" sz="2800" dirty="0">
                <a:latin typeface="Calibri"/>
                <a:cs typeface="Calibri"/>
              </a:rPr>
              <a:t> </a:t>
            </a:r>
          </a:p>
          <a:p>
            <a:pPr lvl="1"/>
            <a:r>
              <a:rPr lang="en-US" sz="2400" dirty="0">
                <a:solidFill>
                  <a:schemeClr val="tx1"/>
                </a:solidFill>
                <a:latin typeface="Calibri"/>
                <a:cs typeface="Calibri"/>
              </a:rPr>
              <a:t>Incorporate specific ideas and concepts into </a:t>
            </a:r>
            <a:r>
              <a:rPr lang="en-US" sz="2400" dirty="0" smtClean="0">
                <a:solidFill>
                  <a:schemeClr val="tx1"/>
                </a:solidFill>
                <a:latin typeface="Calibri"/>
                <a:cs typeface="Calibri"/>
              </a:rPr>
              <a:t>development </a:t>
            </a:r>
            <a:r>
              <a:rPr lang="en-US" sz="2400" dirty="0">
                <a:solidFill>
                  <a:schemeClr val="tx1"/>
                </a:solidFill>
                <a:latin typeface="Calibri"/>
                <a:cs typeface="Calibri"/>
              </a:rPr>
              <a:t>of a sustainable SCP</a:t>
            </a:r>
          </a:p>
          <a:p>
            <a:pPr lvl="1"/>
            <a:r>
              <a:rPr lang="en-US" sz="2400" dirty="0">
                <a:solidFill>
                  <a:schemeClr val="tx1"/>
                </a:solidFill>
                <a:latin typeface="Calibri"/>
                <a:cs typeface="Calibri"/>
              </a:rPr>
              <a:t>Develop strategies of </a:t>
            </a:r>
            <a:r>
              <a:rPr lang="en-US" sz="2400" dirty="0" smtClean="0">
                <a:solidFill>
                  <a:schemeClr val="tx1"/>
                </a:solidFill>
                <a:latin typeface="Calibri"/>
                <a:cs typeface="Calibri"/>
              </a:rPr>
              <a:t>how to recruit </a:t>
            </a:r>
            <a:r>
              <a:rPr lang="en-US" sz="2400" dirty="0">
                <a:solidFill>
                  <a:schemeClr val="tx1"/>
                </a:solidFill>
                <a:latin typeface="Calibri"/>
                <a:cs typeface="Calibri"/>
              </a:rPr>
              <a:t>and maintain faculty leaders and mentors </a:t>
            </a:r>
          </a:p>
          <a:p>
            <a:pPr lvl="1"/>
            <a:r>
              <a:rPr lang="en-US" sz="2400" dirty="0">
                <a:solidFill>
                  <a:schemeClr val="tx1"/>
                </a:solidFill>
                <a:latin typeface="Calibri"/>
                <a:cs typeface="Calibri"/>
              </a:rPr>
              <a:t>Utilize </a:t>
            </a:r>
            <a:r>
              <a:rPr lang="en-US" sz="2400" dirty="0" smtClean="0">
                <a:solidFill>
                  <a:schemeClr val="tx1"/>
                </a:solidFill>
                <a:latin typeface="Calibri"/>
                <a:cs typeface="Calibri"/>
              </a:rPr>
              <a:t>resources </a:t>
            </a:r>
            <a:r>
              <a:rPr lang="en-US" sz="2400" dirty="0">
                <a:solidFill>
                  <a:schemeClr val="tx1"/>
                </a:solidFill>
                <a:latin typeface="Calibri"/>
                <a:cs typeface="Calibri"/>
              </a:rPr>
              <a:t>and tools to administer and evaluate an SCP</a:t>
            </a:r>
          </a:p>
        </p:txBody>
      </p:sp>
    </p:spTree>
    <p:extLst>
      <p:ext uri="{BB962C8B-B14F-4D97-AF65-F5344CB8AC3E}">
        <p14:creationId xmlns:p14="http://schemas.microsoft.com/office/powerpoint/2010/main" val="2627968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64759"/>
            <a:ext cx="9144000" cy="1281235"/>
          </a:xfrm>
        </p:spPr>
        <p:txBody>
          <a:bodyPr/>
          <a:lstStyle/>
          <a:p>
            <a:pPr algn="ctr" eaLnBrk="1" hangingPunct="1"/>
            <a:r>
              <a:rPr lang="en-US" b="1" dirty="0" smtClean="0">
                <a:latin typeface="Calibri" charset="0"/>
              </a:rPr>
              <a:t>Scholarly Concentrations Program </a:t>
            </a:r>
            <a:br>
              <a:rPr lang="en-US" b="1" dirty="0" smtClean="0">
                <a:latin typeface="Calibri" charset="0"/>
              </a:rPr>
            </a:br>
            <a:r>
              <a:rPr lang="en-US" b="1" dirty="0" smtClean="0">
                <a:latin typeface="Calibri" charset="0"/>
              </a:rPr>
              <a:t>USF MCOM</a:t>
            </a:r>
            <a:endParaRPr lang="en-US" b="1" dirty="0">
              <a:latin typeface="Calibri" charset="0"/>
            </a:endParaRPr>
          </a:p>
        </p:txBody>
      </p:sp>
      <p:sp>
        <p:nvSpPr>
          <p:cNvPr id="6147" name="Rectangle 3"/>
          <p:cNvSpPr>
            <a:spLocks noGrp="1" noChangeArrowheads="1"/>
          </p:cNvSpPr>
          <p:nvPr>
            <p:ph idx="1"/>
          </p:nvPr>
        </p:nvSpPr>
        <p:spPr>
          <a:xfrm>
            <a:off x="329938" y="1545995"/>
            <a:ext cx="8052062" cy="5163939"/>
          </a:xfrm>
        </p:spPr>
        <p:txBody>
          <a:bodyPr/>
          <a:lstStyle/>
          <a:p>
            <a:pPr eaLnBrk="1" hangingPunct="1">
              <a:lnSpc>
                <a:spcPct val="80000"/>
              </a:lnSpc>
            </a:pPr>
            <a:r>
              <a:rPr lang="en-US" sz="2800" dirty="0">
                <a:latin typeface="Calibri" charset="0"/>
              </a:rPr>
              <a:t>Biomedical Research</a:t>
            </a:r>
          </a:p>
          <a:p>
            <a:pPr eaLnBrk="1" hangingPunct="1">
              <a:lnSpc>
                <a:spcPct val="80000"/>
              </a:lnSpc>
            </a:pPr>
            <a:r>
              <a:rPr lang="en-US" sz="2800" dirty="0" smtClean="0">
                <a:latin typeface="Calibri" charset="0"/>
              </a:rPr>
              <a:t>Health </a:t>
            </a:r>
            <a:r>
              <a:rPr lang="en-US" sz="2800" dirty="0">
                <a:latin typeface="Calibri" charset="0"/>
              </a:rPr>
              <a:t>Disparities </a:t>
            </a:r>
          </a:p>
          <a:p>
            <a:pPr eaLnBrk="1" hangingPunct="1">
              <a:lnSpc>
                <a:spcPct val="80000"/>
              </a:lnSpc>
            </a:pPr>
            <a:r>
              <a:rPr lang="en-US" sz="2800" dirty="0">
                <a:latin typeface="Calibri" charset="0"/>
              </a:rPr>
              <a:t>Health Systems Engineering </a:t>
            </a:r>
            <a:endParaRPr lang="en-US" sz="2800" dirty="0" smtClean="0">
              <a:latin typeface="Calibri" charset="0"/>
            </a:endParaRPr>
          </a:p>
          <a:p>
            <a:pPr eaLnBrk="1" hangingPunct="1">
              <a:lnSpc>
                <a:spcPct val="80000"/>
              </a:lnSpc>
            </a:pPr>
            <a:r>
              <a:rPr lang="en-US" sz="2800" dirty="0">
                <a:latin typeface="Calibri" charset="0"/>
              </a:rPr>
              <a:t>Innovation, Entrepreneurship &amp; Business in Medicine </a:t>
            </a:r>
          </a:p>
          <a:p>
            <a:pPr eaLnBrk="1" hangingPunct="1">
              <a:lnSpc>
                <a:spcPct val="80000"/>
              </a:lnSpc>
            </a:pPr>
            <a:r>
              <a:rPr lang="en-US" sz="2800" dirty="0" smtClean="0">
                <a:latin typeface="Calibri" charset="0"/>
              </a:rPr>
              <a:t>International </a:t>
            </a:r>
            <a:r>
              <a:rPr lang="en-US" sz="2800" dirty="0">
                <a:latin typeface="Calibri" charset="0"/>
              </a:rPr>
              <a:t>Medicine </a:t>
            </a:r>
            <a:endParaRPr lang="en-US" sz="2800" dirty="0" smtClean="0">
              <a:latin typeface="Calibri" charset="0"/>
            </a:endParaRPr>
          </a:p>
          <a:p>
            <a:pPr eaLnBrk="1" hangingPunct="1">
              <a:lnSpc>
                <a:spcPct val="80000"/>
              </a:lnSpc>
            </a:pPr>
            <a:r>
              <a:rPr lang="en-US" sz="2800" dirty="0" smtClean="0">
                <a:latin typeface="Calibri" charset="0"/>
              </a:rPr>
              <a:t>Law </a:t>
            </a:r>
            <a:r>
              <a:rPr lang="en-US" sz="2800" dirty="0">
                <a:latin typeface="Calibri" charset="0"/>
              </a:rPr>
              <a:t>and Medicine </a:t>
            </a:r>
          </a:p>
          <a:p>
            <a:pPr eaLnBrk="1" hangingPunct="1">
              <a:lnSpc>
                <a:spcPct val="80000"/>
              </a:lnSpc>
            </a:pPr>
            <a:r>
              <a:rPr lang="en-US" sz="2800" dirty="0">
                <a:latin typeface="Calibri" charset="0"/>
              </a:rPr>
              <a:t>Medicine and Gender</a:t>
            </a:r>
          </a:p>
          <a:p>
            <a:pPr eaLnBrk="1" hangingPunct="1">
              <a:lnSpc>
                <a:spcPct val="80000"/>
              </a:lnSpc>
            </a:pPr>
            <a:r>
              <a:rPr lang="en-US" sz="2800" dirty="0" smtClean="0">
                <a:latin typeface="Calibri" charset="0"/>
              </a:rPr>
              <a:t>Medical </a:t>
            </a:r>
            <a:r>
              <a:rPr lang="en-US" sz="2800" dirty="0">
                <a:latin typeface="Calibri" charset="0"/>
              </a:rPr>
              <a:t>Education </a:t>
            </a:r>
          </a:p>
          <a:p>
            <a:pPr eaLnBrk="1" hangingPunct="1">
              <a:lnSpc>
                <a:spcPct val="80000"/>
              </a:lnSpc>
            </a:pPr>
            <a:r>
              <a:rPr lang="en-US" sz="2800" dirty="0">
                <a:latin typeface="Calibri" charset="0"/>
              </a:rPr>
              <a:t>Medical </a:t>
            </a:r>
            <a:r>
              <a:rPr lang="en-US" sz="2800" dirty="0" smtClean="0">
                <a:latin typeface="Calibri" charset="0"/>
              </a:rPr>
              <a:t>Humanities</a:t>
            </a:r>
          </a:p>
          <a:p>
            <a:pPr eaLnBrk="1" hangingPunct="1">
              <a:lnSpc>
                <a:spcPct val="80000"/>
              </a:lnSpc>
            </a:pPr>
            <a:r>
              <a:rPr lang="en-US" sz="2800" dirty="0" smtClean="0">
                <a:latin typeface="Calibri" charset="0"/>
              </a:rPr>
              <a:t>Public </a:t>
            </a:r>
            <a:r>
              <a:rPr lang="en-US" sz="2800" dirty="0">
                <a:latin typeface="Calibri" charset="0"/>
              </a:rPr>
              <a:t>Health</a:t>
            </a:r>
          </a:p>
          <a:p>
            <a:pPr eaLnBrk="1" hangingPunct="1">
              <a:lnSpc>
                <a:spcPct val="80000"/>
              </a:lnSpc>
            </a:pPr>
            <a:endParaRPr lang="en-US" sz="2800" dirty="0">
              <a:latin typeface="Arial" charset="0"/>
            </a:endParaRPr>
          </a:p>
          <a:p>
            <a:pPr eaLnBrk="1" hangingPunct="1">
              <a:lnSpc>
                <a:spcPct val="80000"/>
              </a:lnSpc>
            </a:pPr>
            <a:endParaRPr lang="en-US" sz="2800"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7589" y="3917576"/>
            <a:ext cx="5116411" cy="279235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06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74" y="386499"/>
            <a:ext cx="8382000" cy="1006621"/>
          </a:xfrm>
        </p:spPr>
        <p:txBody>
          <a:bodyPr/>
          <a:lstStyle/>
          <a:p>
            <a:pPr algn="ctr"/>
            <a:r>
              <a:rPr lang="en-US" b="1" dirty="0" smtClean="0">
                <a:latin typeface="Calibri" panose="020F0502020204030204" pitchFamily="34" charset="0"/>
                <a:cs typeface="Calibri" panose="020F0502020204030204" pitchFamily="34" charset="0"/>
              </a:rPr>
              <a:t>Program Description</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240015" y="1393121"/>
            <a:ext cx="4114800" cy="4525963"/>
          </a:xfrm>
        </p:spPr>
        <p:txBody>
          <a:bodyPr/>
          <a:lstStyle/>
          <a:p>
            <a:r>
              <a:rPr lang="en-US" sz="2400" dirty="0" smtClean="0">
                <a:latin typeface="Calibri" panose="020F0502020204030204" pitchFamily="34" charset="0"/>
                <a:cs typeface="Calibri" panose="020F0502020204030204" pitchFamily="34" charset="0"/>
              </a:rPr>
              <a:t>Year 1</a:t>
            </a:r>
          </a:p>
          <a:p>
            <a:pPr lvl="1"/>
            <a:r>
              <a:rPr lang="en-US" sz="2000" dirty="0" smtClean="0">
                <a:solidFill>
                  <a:schemeClr val="tx1"/>
                </a:solidFill>
                <a:latin typeface="Calibri" panose="020F0502020204030204" pitchFamily="34" charset="0"/>
                <a:cs typeface="Calibri" panose="020F0502020204030204" pitchFamily="34" charset="0"/>
              </a:rPr>
              <a:t>Enroll in SCP</a:t>
            </a:r>
          </a:p>
          <a:p>
            <a:pPr lvl="1"/>
            <a:r>
              <a:rPr lang="en-US" sz="2000" dirty="0" smtClean="0">
                <a:solidFill>
                  <a:schemeClr val="tx1"/>
                </a:solidFill>
                <a:latin typeface="Calibri" panose="020F0502020204030204" pitchFamily="34" charset="0"/>
                <a:cs typeface="Calibri" panose="020F0502020204030204" pitchFamily="34" charset="0"/>
              </a:rPr>
              <a:t>General curriculum</a:t>
            </a:r>
          </a:p>
          <a:p>
            <a:pPr lvl="2"/>
            <a:r>
              <a:rPr lang="en-US" sz="1800" dirty="0" smtClean="0">
                <a:solidFill>
                  <a:schemeClr val="tx1"/>
                </a:solidFill>
                <a:latin typeface="Calibri" panose="020F0502020204030204" pitchFamily="34" charset="0"/>
                <a:cs typeface="Calibri" panose="020F0502020204030204" pitchFamily="34" charset="0"/>
              </a:rPr>
              <a:t>IRB, Statistics, Endnote, Scholarly Writing</a:t>
            </a:r>
          </a:p>
          <a:p>
            <a:pPr lvl="1"/>
            <a:r>
              <a:rPr lang="en-US" sz="2000" dirty="0" smtClean="0">
                <a:solidFill>
                  <a:schemeClr val="tx1"/>
                </a:solidFill>
                <a:latin typeface="Calibri" panose="020F0502020204030204" pitchFamily="34" charset="0"/>
                <a:cs typeface="Calibri" panose="020F0502020204030204" pitchFamily="34" charset="0"/>
              </a:rPr>
              <a:t>Individual curriculum</a:t>
            </a:r>
          </a:p>
          <a:p>
            <a:pPr lvl="1"/>
            <a:r>
              <a:rPr lang="en-US" sz="2000" dirty="0" smtClean="0">
                <a:solidFill>
                  <a:schemeClr val="tx1"/>
                </a:solidFill>
                <a:latin typeface="Calibri" panose="020F0502020204030204" pitchFamily="34" charset="0"/>
                <a:cs typeface="Calibri" panose="020F0502020204030204" pitchFamily="34" charset="0"/>
              </a:rPr>
              <a:t>Select Project; Identify Mentor</a:t>
            </a:r>
          </a:p>
          <a:p>
            <a:pPr lvl="1"/>
            <a:r>
              <a:rPr lang="en-US" sz="2000" dirty="0" smtClean="0">
                <a:solidFill>
                  <a:schemeClr val="tx1"/>
                </a:solidFill>
                <a:latin typeface="Calibri" panose="020F0502020204030204" pitchFamily="34" charset="0"/>
                <a:cs typeface="Calibri" panose="020F0502020204030204" pitchFamily="34" charset="0"/>
              </a:rPr>
              <a:t>Write Summer Project Proposals</a:t>
            </a:r>
          </a:p>
          <a:p>
            <a:r>
              <a:rPr lang="en-US" sz="2400" dirty="0" smtClean="0">
                <a:latin typeface="Calibri" panose="020F0502020204030204" pitchFamily="34" charset="0"/>
                <a:cs typeface="Calibri" panose="020F0502020204030204" pitchFamily="34" charset="0"/>
              </a:rPr>
              <a:t>Summer Year 1 and 2</a:t>
            </a:r>
          </a:p>
          <a:p>
            <a:pPr lvl="1"/>
            <a:r>
              <a:rPr lang="en-US" sz="2000" dirty="0" smtClean="0">
                <a:solidFill>
                  <a:schemeClr val="tx1"/>
                </a:solidFill>
                <a:latin typeface="Calibri" panose="020F0502020204030204" pitchFamily="34" charset="0"/>
                <a:cs typeface="Calibri" panose="020F0502020204030204" pitchFamily="34" charset="0"/>
              </a:rPr>
              <a:t>Work on Scholarly Project</a:t>
            </a:r>
          </a:p>
          <a:p>
            <a:pPr lvl="1"/>
            <a:r>
              <a:rPr lang="en-US" sz="2000" dirty="0" smtClean="0">
                <a:solidFill>
                  <a:schemeClr val="tx1"/>
                </a:solidFill>
                <a:latin typeface="Calibri" panose="020F0502020204030204" pitchFamily="34" charset="0"/>
                <a:cs typeface="Calibri" panose="020F0502020204030204" pitchFamily="34" charset="0"/>
              </a:rPr>
              <a:t>Take Statistics Class</a:t>
            </a:r>
          </a:p>
          <a:p>
            <a:pPr lvl="1"/>
            <a:r>
              <a:rPr lang="en-US" sz="2000" dirty="0" smtClean="0">
                <a:solidFill>
                  <a:schemeClr val="tx1"/>
                </a:solidFill>
                <a:latin typeface="Calibri" panose="020F0502020204030204" pitchFamily="34" charset="0"/>
                <a:cs typeface="Calibri" panose="020F0502020204030204" pitchFamily="34" charset="0"/>
              </a:rPr>
              <a:t>Individual curriculum</a:t>
            </a:r>
          </a:p>
          <a:p>
            <a:pPr lvl="2"/>
            <a:endParaRPr lang="en-US" sz="1600"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4449452" y="1393121"/>
            <a:ext cx="4313548" cy="5137608"/>
          </a:xfrm>
        </p:spPr>
        <p:txBody>
          <a:bodyPr/>
          <a:lstStyle/>
          <a:p>
            <a:r>
              <a:rPr lang="en-US" sz="2400" dirty="0">
                <a:latin typeface="Calibri" panose="020F0502020204030204" pitchFamily="34" charset="0"/>
                <a:cs typeface="Calibri" panose="020F0502020204030204" pitchFamily="34" charset="0"/>
              </a:rPr>
              <a:t>Year 2</a:t>
            </a:r>
          </a:p>
          <a:p>
            <a:pPr lvl="1"/>
            <a:r>
              <a:rPr lang="en-US" sz="2000" dirty="0">
                <a:solidFill>
                  <a:schemeClr val="tx1"/>
                </a:solidFill>
                <a:latin typeface="Calibri" panose="020F0502020204030204" pitchFamily="34" charset="0"/>
                <a:cs typeface="Calibri" panose="020F0502020204030204" pitchFamily="34" charset="0"/>
              </a:rPr>
              <a:t>General </a:t>
            </a:r>
            <a:r>
              <a:rPr lang="en-US" sz="2000" dirty="0" smtClean="0">
                <a:solidFill>
                  <a:schemeClr val="tx1"/>
                </a:solidFill>
                <a:latin typeface="Calibri" panose="020F0502020204030204" pitchFamily="34" charset="0"/>
                <a:cs typeface="Calibri" panose="020F0502020204030204" pitchFamily="34" charset="0"/>
              </a:rPr>
              <a:t>curriculum</a:t>
            </a:r>
            <a:endParaRPr lang="en-US" sz="2000" dirty="0">
              <a:solidFill>
                <a:schemeClr val="tx1"/>
              </a:solidFill>
              <a:latin typeface="Calibri" panose="020F0502020204030204" pitchFamily="34" charset="0"/>
              <a:cs typeface="Calibri" panose="020F0502020204030204" pitchFamily="34" charset="0"/>
            </a:endParaRPr>
          </a:p>
          <a:p>
            <a:pPr lvl="2"/>
            <a:r>
              <a:rPr lang="en-US" sz="1800" dirty="0">
                <a:solidFill>
                  <a:schemeClr val="tx1"/>
                </a:solidFill>
                <a:latin typeface="Calibri" panose="020F0502020204030204" pitchFamily="34" charset="0"/>
                <a:cs typeface="Calibri" panose="020F0502020204030204" pitchFamily="34" charset="0"/>
              </a:rPr>
              <a:t>How to Make and Present a Poster/Talk</a:t>
            </a:r>
          </a:p>
          <a:p>
            <a:pPr lvl="2"/>
            <a:r>
              <a:rPr lang="en-US" sz="1800" dirty="0">
                <a:solidFill>
                  <a:schemeClr val="tx1"/>
                </a:solidFill>
                <a:latin typeface="Calibri" panose="020F0502020204030204" pitchFamily="34" charset="0"/>
                <a:cs typeface="Calibri" panose="020F0502020204030204" pitchFamily="34" charset="0"/>
              </a:rPr>
              <a:t>SCP Symposium in </a:t>
            </a:r>
            <a:r>
              <a:rPr lang="en-US" sz="1800" dirty="0" smtClean="0">
                <a:solidFill>
                  <a:schemeClr val="tx1"/>
                </a:solidFill>
                <a:latin typeface="Calibri" panose="020F0502020204030204" pitchFamily="34" charset="0"/>
                <a:cs typeface="Calibri" panose="020F0502020204030204" pitchFamily="34" charset="0"/>
              </a:rPr>
              <a:t>fall</a:t>
            </a:r>
            <a:endParaRPr lang="en-US" sz="1800" dirty="0">
              <a:solidFill>
                <a:schemeClr val="tx1"/>
              </a:solidFill>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Year 3</a:t>
            </a:r>
          </a:p>
          <a:p>
            <a:pPr lvl="1"/>
            <a:r>
              <a:rPr lang="en-US" sz="2000" dirty="0" smtClean="0">
                <a:solidFill>
                  <a:schemeClr val="tx1"/>
                </a:solidFill>
                <a:latin typeface="Calibri" panose="020F0502020204030204" pitchFamily="34" charset="0"/>
                <a:cs typeface="Calibri" panose="020F0502020204030204" pitchFamily="34" charset="0"/>
              </a:rPr>
              <a:t>General curriculum</a:t>
            </a:r>
          </a:p>
          <a:p>
            <a:pPr lvl="2"/>
            <a:r>
              <a:rPr lang="en-US" sz="1800" dirty="0" smtClean="0">
                <a:solidFill>
                  <a:schemeClr val="tx1"/>
                </a:solidFill>
                <a:latin typeface="Calibri" panose="020F0502020204030204" pitchFamily="34" charset="0"/>
                <a:cs typeface="Calibri" panose="020F0502020204030204" pitchFamily="34" charset="0"/>
              </a:rPr>
              <a:t>Two 2 week elective times</a:t>
            </a:r>
          </a:p>
          <a:p>
            <a:pPr lvl="1"/>
            <a:r>
              <a:rPr lang="en-US" sz="2000" dirty="0" smtClean="0">
                <a:solidFill>
                  <a:schemeClr val="tx1"/>
                </a:solidFill>
                <a:latin typeface="Calibri" panose="020F0502020204030204" pitchFamily="34" charset="0"/>
                <a:cs typeface="Calibri" panose="020F0502020204030204" pitchFamily="34" charset="0"/>
              </a:rPr>
              <a:t>Individual curriculum</a:t>
            </a:r>
          </a:p>
          <a:p>
            <a:r>
              <a:rPr lang="en-US" sz="2400" dirty="0" smtClean="0">
                <a:latin typeface="Calibri" panose="020F0502020204030204" pitchFamily="34" charset="0"/>
                <a:cs typeface="Calibri" panose="020F0502020204030204" pitchFamily="34" charset="0"/>
              </a:rPr>
              <a:t>Year 4</a:t>
            </a:r>
          </a:p>
          <a:p>
            <a:pPr lvl="1"/>
            <a:r>
              <a:rPr lang="en-US" sz="2000" dirty="0">
                <a:solidFill>
                  <a:schemeClr val="tx1"/>
                </a:solidFill>
                <a:latin typeface="Calibri" panose="020F0502020204030204" pitchFamily="34" charset="0"/>
                <a:cs typeface="Calibri" panose="020F0502020204030204" pitchFamily="34" charset="0"/>
              </a:rPr>
              <a:t>General </a:t>
            </a:r>
            <a:r>
              <a:rPr lang="en-US" sz="2000" dirty="0" smtClean="0">
                <a:solidFill>
                  <a:schemeClr val="tx1"/>
                </a:solidFill>
                <a:latin typeface="Calibri" panose="020F0502020204030204" pitchFamily="34" charset="0"/>
                <a:cs typeface="Calibri" panose="020F0502020204030204" pitchFamily="34" charset="0"/>
              </a:rPr>
              <a:t>curriculum</a:t>
            </a:r>
            <a:endParaRPr lang="en-US" sz="2000" dirty="0">
              <a:solidFill>
                <a:schemeClr val="tx1"/>
              </a:solidFill>
              <a:latin typeface="Calibri" panose="020F0502020204030204" pitchFamily="34" charset="0"/>
              <a:cs typeface="Calibri" panose="020F0502020204030204" pitchFamily="34" charset="0"/>
            </a:endParaRPr>
          </a:p>
          <a:p>
            <a:pPr lvl="2"/>
            <a:r>
              <a:rPr lang="en-US" sz="1800" dirty="0">
                <a:solidFill>
                  <a:schemeClr val="tx1"/>
                </a:solidFill>
                <a:latin typeface="Calibri" panose="020F0502020204030204" pitchFamily="34" charset="0"/>
                <a:cs typeface="Calibri" panose="020F0502020204030204" pitchFamily="34" charset="0"/>
              </a:rPr>
              <a:t>Two 2 week elective times</a:t>
            </a:r>
          </a:p>
          <a:p>
            <a:pPr lvl="1"/>
            <a:r>
              <a:rPr lang="en-US" sz="2000" dirty="0" smtClean="0">
                <a:solidFill>
                  <a:schemeClr val="tx1"/>
                </a:solidFill>
                <a:latin typeface="Calibri" panose="020F0502020204030204" pitchFamily="34" charset="0"/>
                <a:cs typeface="Calibri" panose="020F0502020204030204" pitchFamily="34" charset="0"/>
              </a:rPr>
              <a:t>Individual curriculum</a:t>
            </a:r>
          </a:p>
          <a:p>
            <a:pPr lvl="1"/>
            <a:r>
              <a:rPr lang="en-US" sz="2000" dirty="0" smtClean="0">
                <a:solidFill>
                  <a:schemeClr val="tx1"/>
                </a:solidFill>
                <a:latin typeface="Calibri" panose="020F0502020204030204" pitchFamily="34" charset="0"/>
                <a:cs typeface="Calibri" panose="020F0502020204030204" pitchFamily="34" charset="0"/>
              </a:rPr>
              <a:t>Gallery of Scholarship</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441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382000" cy="977901"/>
          </a:xfrm>
        </p:spPr>
        <p:txBody>
          <a:bodyPr/>
          <a:lstStyle/>
          <a:p>
            <a:pPr algn="ctr"/>
            <a:r>
              <a:rPr lang="en-US" b="1" dirty="0" smtClean="0">
                <a:latin typeface="Calibri" panose="020F0502020204030204" pitchFamily="34" charset="0"/>
                <a:cs typeface="Calibri" panose="020F0502020204030204" pitchFamily="34" charset="0"/>
              </a:rPr>
              <a:t>Enrollment in SCP 2007-2013</a:t>
            </a:r>
            <a:endParaRPr lang="en-US" b="1"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273377" y="1054100"/>
            <a:ext cx="8565824" cy="4865933"/>
          </a:xfrm>
          <a:prstGeom prst="rect">
            <a:avLst/>
          </a:prstGeom>
        </p:spPr>
      </p:pic>
    </p:spTree>
    <p:extLst>
      <p:ext uri="{BB962C8B-B14F-4D97-AF65-F5344CB8AC3E}">
        <p14:creationId xmlns:p14="http://schemas.microsoft.com/office/powerpoint/2010/main" val="380989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34" y="191663"/>
            <a:ext cx="8382000" cy="1467457"/>
          </a:xfrm>
        </p:spPr>
        <p:txBody>
          <a:bodyPr/>
          <a:lstStyle/>
          <a:p>
            <a:pPr algn="ctr"/>
            <a:r>
              <a:rPr lang="en-US" b="1" dirty="0" smtClean="0">
                <a:latin typeface="Calibri" panose="020F0502020204030204" pitchFamily="34" charset="0"/>
                <a:cs typeface="Calibri" panose="020F0502020204030204" pitchFamily="34" charset="0"/>
              </a:rPr>
              <a:t>Time in the Curriculum for SCP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Year 1</a:t>
            </a:r>
            <a:endParaRPr lang="en-US" b="1"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2985" y="1483753"/>
            <a:ext cx="6147568" cy="4918054"/>
          </a:xfrm>
        </p:spPr>
      </p:pic>
    </p:spTree>
    <p:extLst>
      <p:ext uri="{BB962C8B-B14F-4D97-AF65-F5344CB8AC3E}">
        <p14:creationId xmlns:p14="http://schemas.microsoft.com/office/powerpoint/2010/main" val="4055519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34" y="191663"/>
            <a:ext cx="8382000" cy="1467457"/>
          </a:xfrm>
        </p:spPr>
        <p:txBody>
          <a:bodyPr/>
          <a:lstStyle/>
          <a:p>
            <a:pPr algn="ctr"/>
            <a:r>
              <a:rPr lang="en-US" b="1" dirty="0" smtClean="0">
                <a:latin typeface="Calibri" panose="020F0502020204030204" pitchFamily="34" charset="0"/>
                <a:cs typeface="Calibri" panose="020F0502020204030204" pitchFamily="34" charset="0"/>
              </a:rPr>
              <a:t>Time in the Curriculum for SCP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Year 2</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17512" y="2084666"/>
            <a:ext cx="8597887" cy="4468534"/>
          </a:xfrm>
        </p:spPr>
        <p:txBody>
          <a:bodyPr/>
          <a:lstStyle/>
          <a:p>
            <a:pPr marL="0" indent="0">
              <a:buNone/>
            </a:pPr>
            <a:r>
              <a:rPr lang="en-US" dirty="0"/>
              <a:t>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409" y="1600200"/>
            <a:ext cx="6191250" cy="4953000"/>
          </a:xfrm>
          <a:prstGeom prst="rect">
            <a:avLst/>
          </a:prstGeom>
        </p:spPr>
      </p:pic>
    </p:spTree>
    <p:extLst>
      <p:ext uri="{BB962C8B-B14F-4D97-AF65-F5344CB8AC3E}">
        <p14:creationId xmlns:p14="http://schemas.microsoft.com/office/powerpoint/2010/main" val="3260011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34" y="191664"/>
            <a:ext cx="8382000" cy="1316626"/>
          </a:xfrm>
        </p:spPr>
        <p:txBody>
          <a:bodyPr/>
          <a:lstStyle/>
          <a:p>
            <a:pPr algn="ctr"/>
            <a:r>
              <a:rPr lang="en-US" b="1" dirty="0" smtClean="0">
                <a:latin typeface="Calibri" panose="020F0502020204030204" pitchFamily="34" charset="0"/>
                <a:cs typeface="Calibri" panose="020F0502020204030204" pitchFamily="34" charset="0"/>
              </a:rPr>
              <a:t>Time in the Curriculum for SCP</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Year 3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17512" y="2084666"/>
            <a:ext cx="8597887" cy="4468534"/>
          </a:xfrm>
        </p:spPr>
        <p:txBody>
          <a:bodyPr/>
          <a:lstStyle/>
          <a:p>
            <a:pPr marL="0" indent="0">
              <a:buNone/>
            </a:pPr>
            <a:r>
              <a:rPr lang="en-US" dirty="0"/>
              <a:t>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435" y="1395167"/>
            <a:ext cx="6332654" cy="5066123"/>
          </a:xfrm>
          <a:prstGeom prst="rect">
            <a:avLst/>
          </a:prstGeom>
        </p:spPr>
      </p:pic>
    </p:spTree>
    <p:extLst>
      <p:ext uri="{BB962C8B-B14F-4D97-AF65-F5344CB8AC3E}">
        <p14:creationId xmlns:p14="http://schemas.microsoft.com/office/powerpoint/2010/main" val="3260011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USFH_PPTtemplate_05_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1579</Words>
  <Application>Microsoft Office PowerPoint</Application>
  <PresentationFormat>On-screen Show (4:3)</PresentationFormat>
  <Paragraphs>162</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USFH_PPTtemplate_05_2008</vt:lpstr>
      <vt:lpstr>Scholarly Concentrations Program – How to Successfully Foster Medical Student Scholarship  </vt:lpstr>
      <vt:lpstr>Rationale for This Session Discuss Goals of SCP and Challenges</vt:lpstr>
      <vt:lpstr>Objectives for Session</vt:lpstr>
      <vt:lpstr>Scholarly Concentrations Program  USF MCOM</vt:lpstr>
      <vt:lpstr>Program Description</vt:lpstr>
      <vt:lpstr>Enrollment in SCP 2007-2013</vt:lpstr>
      <vt:lpstr>Time in the Curriculum for SCP  Year 1</vt:lpstr>
      <vt:lpstr>Time in the Curriculum for SCP  Year 2</vt:lpstr>
      <vt:lpstr>Time in the Curriculum for SCP Year 3 </vt:lpstr>
      <vt:lpstr>Time in the Curriculum for SCP  Year 4</vt:lpstr>
      <vt:lpstr>Examples of Scholarship</vt:lpstr>
      <vt:lpstr>PowerPoint Presentation</vt:lpstr>
      <vt:lpstr>SCP Accomplishments</vt:lpstr>
      <vt:lpstr>Publications </vt:lpstr>
      <vt:lpstr>Publications </vt:lpstr>
      <vt:lpstr>Examples of Capstone Projects</vt:lpstr>
      <vt:lpstr>Examples of Capstones - Continued</vt:lpstr>
      <vt:lpstr>Challenges</vt:lpstr>
      <vt:lpstr>MCOM Approach to Challenges</vt:lpstr>
      <vt:lpstr>Small Group Sessions</vt:lpstr>
      <vt:lpstr>Ideas for the future</vt:lpstr>
    </vt:vector>
  </TitlesOfParts>
  <Company>Childrens Hospital Los Angeles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Bahner</dc:creator>
  <cp:lastModifiedBy>Dickins, Kirsten [BSD] - PSM</cp:lastModifiedBy>
  <cp:revision>95</cp:revision>
  <dcterms:created xsi:type="dcterms:W3CDTF">2013-05-30T14:54:20Z</dcterms:created>
  <dcterms:modified xsi:type="dcterms:W3CDTF">2014-12-12T20:03:29Z</dcterms:modified>
</cp:coreProperties>
</file>