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avi" ContentType="video/avi"/>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63" r:id="rId5"/>
    <p:sldId id="264" r:id="rId6"/>
    <p:sldId id="265" r:id="rId7"/>
    <p:sldId id="267" r:id="rId8"/>
    <p:sldId id="268" r:id="rId9"/>
    <p:sldId id="258" r:id="rId10"/>
    <p:sldId id="269" r:id="rId11"/>
    <p:sldId id="270" r:id="rId12"/>
    <p:sldId id="271" r:id="rId13"/>
    <p:sldId id="285" r:id="rId14"/>
    <p:sldId id="281" r:id="rId15"/>
    <p:sldId id="283" r:id="rId16"/>
    <p:sldId id="284" r:id="rId17"/>
    <p:sldId id="260" r:id="rId18"/>
    <p:sldId id="286" r:id="rId19"/>
    <p:sldId id="274" r:id="rId20"/>
    <p:sldId id="276" r:id="rId21"/>
    <p:sldId id="280" r:id="rId22"/>
    <p:sldId id="277" r:id="rId23"/>
    <p:sldId id="275" r:id="rId24"/>
    <p:sldId id="279" r:id="rId25"/>
    <p:sldId id="278" r:id="rId26"/>
    <p:sldId id="259" r:id="rId27"/>
    <p:sldId id="288" r:id="rId28"/>
    <p:sldId id="287" r:id="rId29"/>
    <p:sldId id="289" r:id="rId30"/>
    <p:sldId id="291" r:id="rId31"/>
    <p:sldId id="292" r:id="rId32"/>
    <p:sldId id="290" r:id="rId33"/>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0929"/>
  </p:normalViewPr>
  <p:slideViewPr>
    <p:cSldViewPr showGuides="1">
      <p:cViewPr>
        <p:scale>
          <a:sx n="76" d="100"/>
          <a:sy n="76" d="100"/>
        </p:scale>
        <p:origin x="-1140" y="-48"/>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5.58516916154711E-2"/>
          <c:y val="1.8209408194233698E-2"/>
          <c:w val="0.73009186351706001"/>
          <c:h val="0.92004062466394998"/>
        </c:manualLayout>
      </c:layout>
      <c:bar3DChart>
        <c:barDir val="col"/>
        <c:grouping val="standard"/>
        <c:varyColors val="0"/>
        <c:ser>
          <c:idx val="1"/>
          <c:order val="0"/>
          <c:tx>
            <c:strRef>
              <c:f>Sheet1!$B$1</c:f>
              <c:strCache>
                <c:ptCount val="1"/>
                <c:pt idx="0">
                  <c:v>student author</c:v>
                </c:pt>
              </c:strCache>
            </c:strRef>
          </c:tx>
          <c:invertIfNegative val="0"/>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Sheet1!$B$2:$B$8</c:f>
              <c:numCache>
                <c:formatCode>General</c:formatCode>
                <c:ptCount val="7"/>
                <c:pt idx="0">
                  <c:v>1</c:v>
                </c:pt>
                <c:pt idx="1">
                  <c:v>4</c:v>
                </c:pt>
                <c:pt idx="2">
                  <c:v>7</c:v>
                </c:pt>
                <c:pt idx="3">
                  <c:v>8</c:v>
                </c:pt>
                <c:pt idx="4">
                  <c:v>7</c:v>
                </c:pt>
                <c:pt idx="5">
                  <c:v>2</c:v>
                </c:pt>
                <c:pt idx="6">
                  <c:v>2</c:v>
                </c:pt>
              </c:numCache>
            </c:numRef>
          </c:val>
        </c:ser>
        <c:ser>
          <c:idx val="2"/>
          <c:order val="1"/>
          <c:tx>
            <c:strRef>
              <c:f>Sheet1!$C$1</c:f>
              <c:strCache>
                <c:ptCount val="1"/>
                <c:pt idx="0">
                  <c:v>peer-reviewed</c:v>
                </c:pt>
              </c:strCache>
            </c:strRef>
          </c:tx>
          <c:invertIfNegative val="0"/>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Sheet1!$C$2:$C$8</c:f>
              <c:numCache>
                <c:formatCode>General</c:formatCode>
                <c:ptCount val="7"/>
                <c:pt idx="0">
                  <c:v>11</c:v>
                </c:pt>
                <c:pt idx="1">
                  <c:v>6</c:v>
                </c:pt>
                <c:pt idx="2">
                  <c:v>11</c:v>
                </c:pt>
                <c:pt idx="3">
                  <c:v>15</c:v>
                </c:pt>
                <c:pt idx="4">
                  <c:v>8</c:v>
                </c:pt>
                <c:pt idx="5">
                  <c:v>2</c:v>
                </c:pt>
                <c:pt idx="6">
                  <c:v>4</c:v>
                </c:pt>
              </c:numCache>
            </c:numRef>
          </c:val>
        </c:ser>
        <c:ser>
          <c:idx val="3"/>
          <c:order val="2"/>
          <c:tx>
            <c:strRef>
              <c:f>Sheet1!$D$1</c:f>
              <c:strCache>
                <c:ptCount val="1"/>
                <c:pt idx="0">
                  <c:v>enrollment</c:v>
                </c:pt>
              </c:strCache>
            </c:strRef>
          </c:tx>
          <c:invertIfNegative val="0"/>
          <c:cat>
            <c:numRef>
              <c:f>Sheet1!$A$2:$A$8</c:f>
              <c:numCache>
                <c:formatCode>General</c:formatCode>
                <c:ptCount val="7"/>
                <c:pt idx="0">
                  <c:v>2009</c:v>
                </c:pt>
                <c:pt idx="1">
                  <c:v>2010</c:v>
                </c:pt>
                <c:pt idx="2">
                  <c:v>2011</c:v>
                </c:pt>
                <c:pt idx="3">
                  <c:v>2012</c:v>
                </c:pt>
                <c:pt idx="4">
                  <c:v>2013</c:v>
                </c:pt>
                <c:pt idx="5">
                  <c:v>2014</c:v>
                </c:pt>
                <c:pt idx="6">
                  <c:v>2015</c:v>
                </c:pt>
              </c:numCache>
            </c:numRef>
          </c:cat>
          <c:val>
            <c:numRef>
              <c:f>Sheet1!$D$2:$D$8</c:f>
              <c:numCache>
                <c:formatCode>General</c:formatCode>
                <c:ptCount val="7"/>
                <c:pt idx="0">
                  <c:v>5</c:v>
                </c:pt>
                <c:pt idx="1">
                  <c:v>9</c:v>
                </c:pt>
                <c:pt idx="2">
                  <c:v>12</c:v>
                </c:pt>
                <c:pt idx="3">
                  <c:v>21</c:v>
                </c:pt>
                <c:pt idx="4">
                  <c:v>19</c:v>
                </c:pt>
                <c:pt idx="5">
                  <c:v>9</c:v>
                </c:pt>
                <c:pt idx="6">
                  <c:v>35</c:v>
                </c:pt>
              </c:numCache>
            </c:numRef>
          </c:val>
        </c:ser>
        <c:dLbls>
          <c:showLegendKey val="0"/>
          <c:showVal val="0"/>
          <c:showCatName val="0"/>
          <c:showSerName val="0"/>
          <c:showPercent val="0"/>
          <c:showBubbleSize val="0"/>
        </c:dLbls>
        <c:gapWidth val="150"/>
        <c:shape val="box"/>
        <c:axId val="125409536"/>
        <c:axId val="125411712"/>
        <c:axId val="74160320"/>
      </c:bar3DChart>
      <c:catAx>
        <c:axId val="125409536"/>
        <c:scaling>
          <c:orientation val="minMax"/>
        </c:scaling>
        <c:delete val="0"/>
        <c:axPos val="b"/>
        <c:title>
          <c:tx>
            <c:rich>
              <a:bodyPr/>
              <a:lstStyle/>
              <a:p>
                <a:pPr>
                  <a:defRPr/>
                </a:pPr>
                <a:r>
                  <a:rPr lang="en-US"/>
                  <a:t>class</a:t>
                </a:r>
              </a:p>
            </c:rich>
          </c:tx>
          <c:overlay val="0"/>
        </c:title>
        <c:numFmt formatCode="General" sourceLinked="1"/>
        <c:majorTickMark val="out"/>
        <c:minorTickMark val="none"/>
        <c:tickLblPos val="nextTo"/>
        <c:crossAx val="125411712"/>
        <c:crosses val="autoZero"/>
        <c:auto val="1"/>
        <c:lblAlgn val="ctr"/>
        <c:lblOffset val="100"/>
        <c:noMultiLvlLbl val="0"/>
      </c:catAx>
      <c:valAx>
        <c:axId val="125411712"/>
        <c:scaling>
          <c:orientation val="minMax"/>
        </c:scaling>
        <c:delete val="0"/>
        <c:axPos val="l"/>
        <c:majorGridlines/>
        <c:title>
          <c:tx>
            <c:rich>
              <a:bodyPr rot="0" vert="horz"/>
              <a:lstStyle/>
              <a:p>
                <a:pPr>
                  <a:defRPr/>
                </a:pPr>
                <a:r>
                  <a:rPr lang="en-US"/>
                  <a:t>number</a:t>
                </a:r>
              </a:p>
            </c:rich>
          </c:tx>
          <c:layout>
            <c:manualLayout>
              <c:xMode val="edge"/>
              <c:yMode val="edge"/>
              <c:x val="3.9152029073288904E-3"/>
              <c:y val="0.114348597991516"/>
            </c:manualLayout>
          </c:layout>
          <c:overlay val="0"/>
        </c:title>
        <c:numFmt formatCode="General" sourceLinked="1"/>
        <c:majorTickMark val="out"/>
        <c:minorTickMark val="none"/>
        <c:tickLblPos val="nextTo"/>
        <c:crossAx val="125409536"/>
        <c:crosses val="autoZero"/>
        <c:crossBetween val="between"/>
      </c:valAx>
      <c:serAx>
        <c:axId val="74160320"/>
        <c:scaling>
          <c:orientation val="minMax"/>
        </c:scaling>
        <c:delete val="0"/>
        <c:axPos val="b"/>
        <c:majorTickMark val="out"/>
        <c:minorTickMark val="none"/>
        <c:tickLblPos val="nextTo"/>
        <c:crossAx val="125411712"/>
        <c:crosses val="autoZero"/>
      </c:serAx>
      <c:spPr>
        <a:noFill/>
        <a:ln w="25400">
          <a:noFill/>
        </a:ln>
      </c:spPr>
    </c:plotArea>
    <c:legend>
      <c:legendPos val="r"/>
      <c:layout>
        <c:manualLayout>
          <c:xMode val="edge"/>
          <c:yMode val="edge"/>
          <c:x val="0.78788698471514595"/>
          <c:y val="0.16261407764090199"/>
          <c:w val="0.170031496062992"/>
          <c:h val="0.207396695894941"/>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avi"/><Relationship Id="rId1" Type="http://schemas.microsoft.com/office/2007/relationships/media" Target="../media/media2.avi"/><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07" name="Picture 15" descr="D:\nicks computer\pres pro stuff\medical animated\dna\DNA_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1524000" y="2444706"/>
            <a:ext cx="7390474" cy="1143476"/>
          </a:xfrm>
        </p:spPr>
        <p:txBody>
          <a:bodyPr/>
          <a:lstStyle>
            <a:lvl1pPr algn="r">
              <a:defRPr>
                <a:solidFill>
                  <a:schemeClr val="tx1"/>
                </a:solidFill>
              </a:defRPr>
            </a:lvl1pPr>
          </a:lstStyle>
          <a:p>
            <a:pPr lvl="0"/>
            <a:r>
              <a:rPr lang="en-US" noProof="0" smtClean="0"/>
              <a:t>Click to edit Master title style</a:t>
            </a:r>
            <a:endParaRPr lang="en-US" noProof="0" dirty="0" smtClean="0"/>
          </a:p>
        </p:txBody>
      </p:sp>
      <p:sp>
        <p:nvSpPr>
          <p:cNvPr id="8196" name="Rectangle 4"/>
          <p:cNvSpPr>
            <a:spLocks noGrp="1" noChangeArrowheads="1"/>
          </p:cNvSpPr>
          <p:nvPr>
            <p:ph type="subTitle" idx="1"/>
          </p:nvPr>
        </p:nvSpPr>
        <p:spPr>
          <a:xfrm>
            <a:off x="1528768" y="3669883"/>
            <a:ext cx="7386632" cy="1752378"/>
          </a:xfrm>
        </p:spPr>
        <p:txBody>
          <a:bodyPr/>
          <a:lstStyle>
            <a:lvl1pPr marL="0" indent="0" algn="r">
              <a:buFontTx/>
              <a:buNone/>
              <a:defRPr sz="2000"/>
            </a:lvl1pPr>
          </a:lstStyle>
          <a:p>
            <a:pPr lvl="0"/>
            <a:r>
              <a:rPr lang="en-US" noProof="0" smtClean="0"/>
              <a:t>Click to edit Master subtitle style</a:t>
            </a:r>
          </a:p>
        </p:txBody>
      </p:sp>
      <p:pic>
        <p:nvPicPr>
          <p:cNvPr id="8208" name="PPP_AMEDI_TLE_dna.avi">
            <a:hlinkClick r:id="" action="ppaction://media"/>
          </p:cNvPr>
          <p:cNvPicPr>
            <a:picLocks noChangeAspect="1" noChangeArrowheads="1"/>
          </p:cNvPicPr>
          <p:nvPr>
            <a:vide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102913"/>
            <a:ext cx="1281361" cy="675508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82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208"/>
                </p:tgtEl>
              </p:cMediaNode>
            </p:video>
            <p:seq concurrent="1" nextAc="seek">
              <p:cTn id="8" restart="whenNotActive" fill="hold" evtFilter="cancelBubble" nodeType="interactiveSeq">
                <p:stCondLst>
                  <p:cond evt="onClick" delay="0">
                    <p:tgtEl>
                      <p:spTgt spid="82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08"/>
                                        </p:tgtEl>
                                      </p:cBhvr>
                                    </p:cmd>
                                  </p:childTnLst>
                                </p:cTn>
                              </p:par>
                            </p:childTnLst>
                          </p:cTn>
                        </p:par>
                      </p:childTnLst>
                    </p:cTn>
                  </p:par>
                </p:childTnLst>
              </p:cTn>
              <p:nextCondLst>
                <p:cond evt="onClick" delay="0">
                  <p:tgtEl>
                    <p:spTgt spid="820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47800"/>
            <a:ext cx="8229600" cy="48940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6368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010" y="1295400"/>
            <a:ext cx="2010708"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6098122"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33241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8738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673"/>
            <a:ext cx="7772543"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smtClean="0"/>
              <a:t>Click to edit Master text styles</a:t>
            </a:r>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279341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8273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21152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32477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5"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45236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31"/>
            <a:ext cx="3236511"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05200" y="1295400"/>
            <a:ext cx="5111144"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688"/>
            <a:ext cx="3236511"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167770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172"/>
            <a:ext cx="5487258"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Tree>
    <p:extLst>
      <p:ext uri="{BB962C8B-B14F-4D97-AF65-F5344CB8AC3E}">
        <p14:creationId xmlns:p14="http://schemas.microsoft.com/office/powerpoint/2010/main" val="4040971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avi"/><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avi"/></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D:\nicks computer\pres pro stuff\medical animated\dna\DNA_txt.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pic>
        <p:nvPicPr>
          <p:cNvPr id="1036" name="PPP_AMEDI_TXT_dna.avi">
            <a:hlinkClick r:id="" action="ppaction://media"/>
          </p:cNvPr>
          <p:cNvPicPr>
            <a:picLocks noChangeAspect="1" noChangeArrowheads="1"/>
          </p:cNvPicPr>
          <p:nvPr>
            <a:videoFile r:link="rId14"/>
            <p:extLst>
              <p:ext uri="{DAA4B4D4-6D71-4841-9C94-3DE7FCFB9230}">
                <p14:media xmlns:p14="http://schemas.microsoft.com/office/powerpoint/2010/main" r:embed="rId13"/>
              </p:ext>
            </p:extLst>
          </p:nvPr>
        </p:nvPicPr>
        <p:blipFill>
          <a:blip r:embed="rId16">
            <a:extLst>
              <a:ext uri="{28A0092B-C50C-407E-A947-70E740481C1C}">
                <a14:useLocalDpi xmlns:a14="http://schemas.microsoft.com/office/drawing/2010/main" val="0"/>
              </a:ext>
            </a:extLst>
          </a:blip>
          <a:srcRect/>
          <a:stretch>
            <a:fillRect/>
          </a:stretch>
        </p:blipFill>
        <p:spPr bwMode="auto">
          <a:xfrm>
            <a:off x="8457556" y="0"/>
            <a:ext cx="686444" cy="217546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t>12/12/2014</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t>‹#›</a:t>
            </a:fld>
            <a:endParaRPr lang="en-US"/>
          </a:p>
        </p:txBody>
      </p:sp>
      <p:sp>
        <p:nvSpPr>
          <p:cNvPr id="1027" name="Rectangle 3"/>
          <p:cNvSpPr>
            <a:spLocks noGrp="1" noChangeArrowheads="1"/>
          </p:cNvSpPr>
          <p:nvPr>
            <p:ph type="body" idx="1"/>
          </p:nvPr>
        </p:nvSpPr>
        <p:spPr bwMode="auto">
          <a:xfrm>
            <a:off x="1219200" y="1447800"/>
            <a:ext cx="7696199" cy="489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defTabSz="915010" rtl="0" eaLnBrk="1" fontAlgn="base" hangingPunct="1">
        <a:spcBef>
          <a:spcPct val="0"/>
        </a:spcBef>
        <a:spcAft>
          <a:spcPct val="0"/>
        </a:spcAft>
        <a:defRPr sz="4000">
          <a:solidFill>
            <a:schemeClr val="tx1"/>
          </a:solidFill>
          <a:latin typeface="+mj-lt"/>
          <a:ea typeface="+mj-ea"/>
          <a:cs typeface="+mj-cs"/>
        </a:defRPr>
      </a:lvl1pPr>
      <a:lvl2pPr algn="l" defTabSz="915010" rtl="0" eaLnBrk="1" fontAlgn="base" hangingPunct="1">
        <a:spcBef>
          <a:spcPct val="0"/>
        </a:spcBef>
        <a:spcAft>
          <a:spcPct val="0"/>
        </a:spcAft>
        <a:defRPr sz="4000">
          <a:solidFill>
            <a:schemeClr val="tx2"/>
          </a:solidFill>
          <a:latin typeface="Arial" charset="0"/>
        </a:defRPr>
      </a:lvl2pPr>
      <a:lvl3pPr algn="l" defTabSz="915010" rtl="0" eaLnBrk="1" fontAlgn="base" hangingPunct="1">
        <a:spcBef>
          <a:spcPct val="0"/>
        </a:spcBef>
        <a:spcAft>
          <a:spcPct val="0"/>
        </a:spcAft>
        <a:defRPr sz="4000">
          <a:solidFill>
            <a:schemeClr val="tx2"/>
          </a:solidFill>
          <a:latin typeface="Arial" charset="0"/>
        </a:defRPr>
      </a:lvl3pPr>
      <a:lvl4pPr algn="l" defTabSz="915010" rtl="0" eaLnBrk="1" fontAlgn="base" hangingPunct="1">
        <a:spcBef>
          <a:spcPct val="0"/>
        </a:spcBef>
        <a:spcAft>
          <a:spcPct val="0"/>
        </a:spcAft>
        <a:defRPr sz="4000">
          <a:solidFill>
            <a:schemeClr val="tx2"/>
          </a:solidFill>
          <a:latin typeface="Arial" charset="0"/>
        </a:defRPr>
      </a:lvl4pPr>
      <a:lvl5pPr algn="l" defTabSz="915010" rtl="0" eaLnBrk="1" fontAlgn="base" hangingPunct="1">
        <a:spcBef>
          <a:spcPct val="0"/>
        </a:spcBef>
        <a:spcAft>
          <a:spcPct val="0"/>
        </a:spcAft>
        <a:defRPr sz="4000">
          <a:solidFill>
            <a:schemeClr val="tx2"/>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3129" indent="-343129" algn="l" defTabSz="915010" rtl="0" eaLnBrk="1" fontAlgn="base" hangingPunct="1">
        <a:spcBef>
          <a:spcPct val="20000"/>
        </a:spcBef>
        <a:spcAft>
          <a:spcPct val="0"/>
        </a:spcAft>
        <a:buChar char="•"/>
        <a:defRPr sz="2800">
          <a:solidFill>
            <a:schemeClr val="tx1"/>
          </a:solidFill>
          <a:latin typeface="+mn-lt"/>
          <a:ea typeface="+mn-ea"/>
          <a:cs typeface="+mn-cs"/>
        </a:defRPr>
      </a:lvl1pPr>
      <a:lvl2pPr marL="743445" indent="-285941" algn="l" defTabSz="915010" rtl="0" eaLnBrk="1" fontAlgn="base" hangingPunct="1">
        <a:spcBef>
          <a:spcPct val="20000"/>
        </a:spcBef>
        <a:spcAft>
          <a:spcPct val="0"/>
        </a:spcAft>
        <a:buChar char="–"/>
        <a:defRPr sz="2400">
          <a:solidFill>
            <a:schemeClr val="tx1"/>
          </a:solidFill>
          <a:latin typeface="+mn-lt"/>
        </a:defRPr>
      </a:lvl2pPr>
      <a:lvl3pPr marL="1142333" indent="-227323" algn="l" defTabSz="915010" rtl="0" eaLnBrk="1" fontAlgn="base" hangingPunct="1">
        <a:spcBef>
          <a:spcPct val="20000"/>
        </a:spcBef>
        <a:spcAft>
          <a:spcPct val="0"/>
        </a:spcAft>
        <a:buChar char="•"/>
        <a:defRPr sz="2000">
          <a:solidFill>
            <a:schemeClr val="tx1"/>
          </a:solidFill>
          <a:latin typeface="+mn-lt"/>
        </a:defRPr>
      </a:lvl3pPr>
      <a:lvl4pPr marL="1599838" indent="-228752" algn="l" defTabSz="915010" rtl="0" eaLnBrk="1" fontAlgn="base" hangingPunct="1">
        <a:spcBef>
          <a:spcPct val="20000"/>
        </a:spcBef>
        <a:spcAft>
          <a:spcPct val="0"/>
        </a:spcAft>
        <a:buChar char="–"/>
        <a:defRPr sz="1800">
          <a:solidFill>
            <a:schemeClr val="tx1"/>
          </a:solidFill>
          <a:latin typeface="+mn-lt"/>
        </a:defRPr>
      </a:lvl4pPr>
      <a:lvl5pPr marL="2057342" indent="-228752" algn="l" defTabSz="915010" rtl="0" eaLnBrk="1" fontAlgn="base" hangingPunct="1">
        <a:spcBef>
          <a:spcPct val="20000"/>
        </a:spcBef>
        <a:spcAft>
          <a:spcPct val="0"/>
        </a:spcAft>
        <a:buChar char="»"/>
        <a:defRPr sz="18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Lozen:Users:ingrid:Desktop:SCP%20Recap%20of%20Student%20Accomplishments%202-1-13IB.docx!OLE_LINK2"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71600"/>
            <a:ext cx="7390474" cy="2064182"/>
          </a:xfrm>
        </p:spPr>
        <p:txBody>
          <a:bodyPr/>
          <a:lstStyle/>
          <a:p>
            <a:pPr algn="ctr"/>
            <a:r>
              <a:rPr lang="en-US" dirty="0">
                <a:latin typeface="Calibri"/>
                <a:cs typeface="Calibri"/>
              </a:rPr>
              <a:t>Teaching Scientific Research Skills in an Elective Curriculum: Obstacles, Opportunities and Outcome</a:t>
            </a:r>
            <a:r>
              <a:rPr lang="en-US" dirty="0"/>
              <a:t> </a:t>
            </a:r>
          </a:p>
        </p:txBody>
      </p:sp>
      <p:sp>
        <p:nvSpPr>
          <p:cNvPr id="3" name="Subtitle 2"/>
          <p:cNvSpPr>
            <a:spLocks noGrp="1"/>
          </p:cNvSpPr>
          <p:nvPr>
            <p:ph type="subTitle" idx="1"/>
          </p:nvPr>
        </p:nvSpPr>
        <p:spPr>
          <a:xfrm>
            <a:off x="1528768" y="3669882"/>
            <a:ext cx="7386632" cy="1968917"/>
          </a:xfrm>
        </p:spPr>
        <p:txBody>
          <a:bodyPr/>
          <a:lstStyle/>
          <a:p>
            <a:r>
              <a:rPr lang="en-US" dirty="0" smtClean="0">
                <a:latin typeface="Calibri"/>
                <a:cs typeface="Calibri"/>
              </a:rPr>
              <a:t>Ingrid Bahner PhD</a:t>
            </a:r>
          </a:p>
          <a:p>
            <a:r>
              <a:rPr lang="en-US" dirty="0" smtClean="0">
                <a:latin typeface="Calibri"/>
                <a:cs typeface="Calibri"/>
              </a:rPr>
              <a:t>Co-Leader of the Biomedical Research Concentration</a:t>
            </a:r>
          </a:p>
          <a:p>
            <a:r>
              <a:rPr lang="en-US" dirty="0" smtClean="0">
                <a:latin typeface="Calibri"/>
                <a:cs typeface="Calibri"/>
              </a:rPr>
              <a:t>Associate Director of the Scholarly Concentration Program</a:t>
            </a:r>
          </a:p>
          <a:p>
            <a:endParaRPr lang="en-US" dirty="0" smtClean="0">
              <a:latin typeface="Calibri"/>
              <a:cs typeface="Calibri"/>
            </a:endParaRPr>
          </a:p>
          <a:p>
            <a:r>
              <a:rPr lang="en-US" dirty="0" err="1" smtClean="0">
                <a:latin typeface="Calibri"/>
                <a:cs typeface="Calibri"/>
              </a:rPr>
              <a:t>Morsani</a:t>
            </a:r>
            <a:r>
              <a:rPr lang="en-US" dirty="0" smtClean="0">
                <a:latin typeface="Calibri"/>
                <a:cs typeface="Calibri"/>
              </a:rPr>
              <a:t> College of Medicine, University of South Florida</a:t>
            </a:r>
          </a:p>
          <a:p>
            <a:endParaRPr lang="en-US" dirty="0"/>
          </a:p>
        </p:txBody>
      </p:sp>
    </p:spTree>
    <p:extLst>
      <p:ext uri="{BB962C8B-B14F-4D97-AF65-F5344CB8AC3E}">
        <p14:creationId xmlns:p14="http://schemas.microsoft.com/office/powerpoint/2010/main" val="1661573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202937"/>
          </a:xfrm>
        </p:spPr>
        <p:txBody>
          <a:bodyPr/>
          <a:lstStyle/>
          <a:p>
            <a:r>
              <a:rPr lang="en-US" dirty="0" err="1"/>
              <a:t>rSC</a:t>
            </a:r>
            <a:r>
              <a:rPr lang="en-US" dirty="0"/>
              <a:t>: </a:t>
            </a:r>
            <a:r>
              <a:rPr lang="en-US" dirty="0" smtClean="0"/>
              <a:t>The Clinical </a:t>
            </a:r>
            <a:r>
              <a:rPr lang="en-US" dirty="0"/>
              <a:t>Y</a:t>
            </a:r>
            <a:r>
              <a:rPr lang="en-US" dirty="0" smtClean="0"/>
              <a:t>ears</a:t>
            </a:r>
            <a:endParaRPr lang="en-US" dirty="0"/>
          </a:p>
        </p:txBody>
      </p:sp>
      <p:sp>
        <p:nvSpPr>
          <p:cNvPr id="3" name="Content Placeholder 2"/>
          <p:cNvSpPr>
            <a:spLocks noGrp="1"/>
          </p:cNvSpPr>
          <p:nvPr>
            <p:ph idx="1"/>
          </p:nvPr>
        </p:nvSpPr>
        <p:spPr>
          <a:xfrm>
            <a:off x="1066800" y="1295400"/>
            <a:ext cx="7848599" cy="5410200"/>
          </a:xfrm>
        </p:spPr>
        <p:txBody>
          <a:bodyPr/>
          <a:lstStyle/>
          <a:p>
            <a:r>
              <a:rPr lang="en-US" dirty="0" smtClean="0">
                <a:solidFill>
                  <a:schemeClr val="bg1">
                    <a:lumMod val="50000"/>
                  </a:schemeClr>
                </a:solidFill>
              </a:rPr>
              <a:t>The clinical years</a:t>
            </a:r>
          </a:p>
          <a:p>
            <a:pPr lvl="1">
              <a:buFont typeface="Wingdings" charset="2"/>
              <a:buChar char="Ø"/>
            </a:pPr>
            <a:r>
              <a:rPr lang="en-US" dirty="0" smtClean="0">
                <a:solidFill>
                  <a:schemeClr val="bg1">
                    <a:lumMod val="50000"/>
                  </a:schemeClr>
                </a:solidFill>
              </a:rPr>
              <a:t>The schedule of 3</a:t>
            </a:r>
            <a:r>
              <a:rPr lang="en-US" baseline="30000" dirty="0" smtClean="0">
                <a:solidFill>
                  <a:schemeClr val="bg1">
                    <a:lumMod val="50000"/>
                  </a:schemeClr>
                </a:solidFill>
              </a:rPr>
              <a:t>rd</a:t>
            </a:r>
            <a:r>
              <a:rPr lang="en-US" dirty="0" smtClean="0">
                <a:solidFill>
                  <a:schemeClr val="bg1">
                    <a:lumMod val="50000"/>
                  </a:schemeClr>
                </a:solidFill>
              </a:rPr>
              <a:t> year allows for insufficient time</a:t>
            </a:r>
          </a:p>
          <a:p>
            <a:pPr lvl="2">
              <a:buFont typeface="Wingdings" charset="2"/>
              <a:buChar char="Ø"/>
            </a:pPr>
            <a:r>
              <a:rPr lang="en-US" dirty="0" smtClean="0">
                <a:solidFill>
                  <a:schemeClr val="bg1">
                    <a:lumMod val="50000"/>
                  </a:schemeClr>
                </a:solidFill>
              </a:rPr>
              <a:t>to engage in research</a:t>
            </a:r>
          </a:p>
          <a:p>
            <a:pPr lvl="2">
              <a:buFont typeface="Wingdings" charset="2"/>
              <a:buChar char="Ø"/>
            </a:pPr>
            <a:r>
              <a:rPr lang="en-US" dirty="0">
                <a:solidFill>
                  <a:schemeClr val="bg1">
                    <a:lumMod val="50000"/>
                  </a:schemeClr>
                </a:solidFill>
              </a:rPr>
              <a:t>t</a:t>
            </a:r>
            <a:r>
              <a:rPr lang="en-US" dirty="0" smtClean="0">
                <a:solidFill>
                  <a:schemeClr val="bg1">
                    <a:lumMod val="50000"/>
                  </a:schemeClr>
                </a:solidFill>
              </a:rPr>
              <a:t>o participate in the </a:t>
            </a:r>
            <a:r>
              <a:rPr lang="en-US" dirty="0" err="1" smtClean="0">
                <a:solidFill>
                  <a:schemeClr val="bg1">
                    <a:lumMod val="50000"/>
                  </a:schemeClr>
                </a:solidFill>
              </a:rPr>
              <a:t>rSC</a:t>
            </a:r>
            <a:r>
              <a:rPr lang="en-US" dirty="0" smtClean="0">
                <a:solidFill>
                  <a:schemeClr val="bg1">
                    <a:lumMod val="50000"/>
                  </a:schemeClr>
                </a:solidFill>
              </a:rPr>
              <a:t> meetings</a:t>
            </a:r>
          </a:p>
          <a:p>
            <a:pPr lvl="2">
              <a:buFont typeface="Wingdings" charset="2"/>
              <a:buChar char="Ø"/>
            </a:pPr>
            <a:endParaRPr lang="en-US" dirty="0" smtClean="0"/>
          </a:p>
          <a:p>
            <a:r>
              <a:rPr lang="en-US" dirty="0" smtClean="0"/>
              <a:t>Possible solutions</a:t>
            </a:r>
            <a:endParaRPr lang="en-US" dirty="0"/>
          </a:p>
          <a:p>
            <a:pPr lvl="1">
              <a:buFont typeface="Wingdings" charset="2"/>
              <a:buChar char="Ø"/>
            </a:pPr>
            <a:r>
              <a:rPr lang="en-US" i="1" dirty="0" smtClean="0"/>
              <a:t>Create elective </a:t>
            </a:r>
            <a:r>
              <a:rPr lang="en-US" i="1" dirty="0"/>
              <a:t>p</a:t>
            </a:r>
            <a:r>
              <a:rPr lang="en-US" i="1" dirty="0" smtClean="0"/>
              <a:t>eriods for SC work to continue</a:t>
            </a:r>
            <a:endParaRPr lang="en-US" i="1" dirty="0"/>
          </a:p>
          <a:p>
            <a:pPr lvl="2">
              <a:buFont typeface="Wingdings" charset="2"/>
              <a:buChar char="Ø"/>
            </a:pPr>
            <a:r>
              <a:rPr lang="en-US" dirty="0" smtClean="0"/>
              <a:t>1 month elective period in 3</a:t>
            </a:r>
            <a:r>
              <a:rPr lang="en-US" baseline="30000" dirty="0" smtClean="0"/>
              <a:t>rd</a:t>
            </a:r>
            <a:r>
              <a:rPr lang="en-US" dirty="0" smtClean="0"/>
              <a:t> year</a:t>
            </a:r>
            <a:endParaRPr lang="en-US" dirty="0"/>
          </a:p>
          <a:p>
            <a:pPr lvl="2">
              <a:buFont typeface="Wingdings" charset="2"/>
              <a:buChar char="Ø"/>
            </a:pPr>
            <a:r>
              <a:rPr lang="en-US" dirty="0" smtClean="0"/>
              <a:t>2x 1 month elective periods in 4</a:t>
            </a:r>
            <a:r>
              <a:rPr lang="en-US" baseline="30000" dirty="0" smtClean="0"/>
              <a:t>th</a:t>
            </a:r>
            <a:r>
              <a:rPr lang="en-US" dirty="0" smtClean="0"/>
              <a:t> year</a:t>
            </a:r>
          </a:p>
          <a:p>
            <a:pPr marL="915010" lvl="2" indent="0">
              <a:buNone/>
            </a:pPr>
            <a:endParaRPr lang="en-US" dirty="0"/>
          </a:p>
          <a:p>
            <a:pPr lvl="1">
              <a:buFont typeface="Wingdings" charset="2"/>
              <a:buChar char="Ø"/>
            </a:pPr>
            <a:r>
              <a:rPr lang="en-US" i="1" dirty="0" smtClean="0"/>
              <a:t>Development of student mentor system</a:t>
            </a:r>
            <a:endParaRPr lang="en-US" i="1" dirty="0"/>
          </a:p>
          <a:p>
            <a:pPr lvl="2">
              <a:buFont typeface="Wingdings" charset="2"/>
              <a:buChar char="Ø"/>
            </a:pPr>
            <a:r>
              <a:rPr lang="en-US" dirty="0" smtClean="0"/>
              <a:t>to continue to engage the student in 3</a:t>
            </a:r>
            <a:r>
              <a:rPr lang="en-US" baseline="30000" dirty="0" smtClean="0"/>
              <a:t>rd</a:t>
            </a:r>
            <a:r>
              <a:rPr lang="en-US" dirty="0" smtClean="0"/>
              <a:t> year</a:t>
            </a:r>
            <a:endParaRPr lang="en-US" dirty="0"/>
          </a:p>
          <a:p>
            <a:pPr lvl="2">
              <a:buFont typeface="Wingdings" charset="2"/>
              <a:buChar char="Ø"/>
            </a:pPr>
            <a:r>
              <a:rPr lang="en-US" dirty="0"/>
              <a:t>t</a:t>
            </a:r>
            <a:r>
              <a:rPr lang="en-US" dirty="0" smtClean="0"/>
              <a:t>o increase the success of the project</a:t>
            </a:r>
          </a:p>
          <a:p>
            <a:pPr lvl="2">
              <a:buFont typeface="Wingdings" charset="2"/>
              <a:buChar char="Ø"/>
            </a:pPr>
            <a:endParaRPr lang="en-US" dirty="0" smtClean="0"/>
          </a:p>
          <a:p>
            <a:pPr lvl="2">
              <a:buFont typeface="Wingdings" charset="2"/>
              <a:buChar char="Ø"/>
            </a:pPr>
            <a:endParaRPr lang="en-US" dirty="0" smtClean="0"/>
          </a:p>
          <a:p>
            <a:endParaRPr lang="en-US" dirty="0" smtClean="0"/>
          </a:p>
          <a:p>
            <a:endParaRPr lang="en-US" dirty="0"/>
          </a:p>
        </p:txBody>
      </p:sp>
    </p:spTree>
    <p:extLst>
      <p:ext uri="{BB962C8B-B14F-4D97-AF65-F5344CB8AC3E}">
        <p14:creationId xmlns:p14="http://schemas.microsoft.com/office/powerpoint/2010/main" val="3877604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202937"/>
          </a:xfrm>
        </p:spPr>
        <p:txBody>
          <a:bodyPr/>
          <a:lstStyle/>
          <a:p>
            <a:r>
              <a:rPr lang="en-US" dirty="0" err="1"/>
              <a:t>rSC</a:t>
            </a:r>
            <a:r>
              <a:rPr lang="en-US" dirty="0"/>
              <a:t>: </a:t>
            </a:r>
            <a:r>
              <a:rPr lang="en-US" dirty="0" smtClean="0"/>
              <a:t>The Clinical </a:t>
            </a:r>
            <a:r>
              <a:rPr lang="en-US" dirty="0"/>
              <a:t>Y</a:t>
            </a:r>
            <a:r>
              <a:rPr lang="en-US" dirty="0" smtClean="0"/>
              <a:t>ears</a:t>
            </a:r>
            <a:endParaRPr lang="en-US" dirty="0"/>
          </a:p>
        </p:txBody>
      </p:sp>
      <p:sp>
        <p:nvSpPr>
          <p:cNvPr id="3" name="Content Placeholder 2"/>
          <p:cNvSpPr>
            <a:spLocks noGrp="1"/>
          </p:cNvSpPr>
          <p:nvPr>
            <p:ph idx="1"/>
          </p:nvPr>
        </p:nvSpPr>
        <p:spPr>
          <a:xfrm>
            <a:off x="685800" y="1752600"/>
            <a:ext cx="8229599" cy="4724400"/>
          </a:xfrm>
        </p:spPr>
        <p:txBody>
          <a:bodyPr/>
          <a:lstStyle/>
          <a:p>
            <a:pPr>
              <a:buFont typeface="Wingdings" charset="2"/>
              <a:buChar char="Ø"/>
            </a:pPr>
            <a:r>
              <a:rPr lang="en-US" dirty="0" smtClean="0"/>
              <a:t>Create elective periods </a:t>
            </a:r>
            <a:r>
              <a:rPr lang="en-US" dirty="0"/>
              <a:t>for SC work to continue</a:t>
            </a:r>
            <a:endParaRPr lang="en-US" dirty="0" smtClean="0"/>
          </a:p>
          <a:p>
            <a:pPr lvl="2">
              <a:buFont typeface="Wingdings" charset="2"/>
              <a:buChar char="Ø"/>
            </a:pPr>
            <a:r>
              <a:rPr lang="en-US" dirty="0"/>
              <a:t>1 month elective period in 3</a:t>
            </a:r>
            <a:r>
              <a:rPr lang="en-US" baseline="30000" dirty="0"/>
              <a:t>rd</a:t>
            </a:r>
            <a:r>
              <a:rPr lang="en-US" dirty="0"/>
              <a:t> year</a:t>
            </a:r>
          </a:p>
          <a:p>
            <a:pPr lvl="2">
              <a:buFont typeface="Wingdings" charset="2"/>
              <a:buChar char="Ø"/>
            </a:pPr>
            <a:r>
              <a:rPr lang="en-US" dirty="0"/>
              <a:t>2x 1 month elective periods in 4</a:t>
            </a:r>
            <a:r>
              <a:rPr lang="en-US" baseline="30000" dirty="0"/>
              <a:t>th</a:t>
            </a:r>
            <a:r>
              <a:rPr lang="en-US" dirty="0"/>
              <a:t> year</a:t>
            </a:r>
          </a:p>
          <a:p>
            <a:pPr lvl="1">
              <a:buFont typeface="Wingdings" charset="2"/>
              <a:buChar char="Ø"/>
            </a:pPr>
            <a:r>
              <a:rPr lang="en-US" dirty="0" smtClean="0">
                <a:solidFill>
                  <a:srgbClr val="FF0000"/>
                </a:solidFill>
              </a:rPr>
              <a:t>35% of students from the classes of 2012 and 2013 enrolled in elective periods</a:t>
            </a:r>
          </a:p>
          <a:p>
            <a:pPr lvl="1">
              <a:buFont typeface="Wingdings" charset="2"/>
              <a:buChar char="Ø"/>
            </a:pPr>
            <a:endParaRPr lang="en-US" dirty="0" smtClean="0"/>
          </a:p>
          <a:p>
            <a:pPr>
              <a:buFont typeface="Wingdings" charset="2"/>
              <a:buChar char="Ø"/>
            </a:pPr>
            <a:r>
              <a:rPr lang="en-US" dirty="0" smtClean="0"/>
              <a:t>Development of student mentor system</a:t>
            </a:r>
          </a:p>
          <a:p>
            <a:pPr lvl="1">
              <a:buFont typeface="Wingdings" charset="2"/>
              <a:buChar char="Ø"/>
            </a:pPr>
            <a:r>
              <a:rPr lang="en-US" dirty="0" smtClean="0">
                <a:solidFill>
                  <a:srgbClr val="FF0000"/>
                </a:solidFill>
              </a:rPr>
              <a:t>23% of the students in the class of 2016 are taking on research projects started by senior students</a:t>
            </a:r>
            <a:endParaRPr lang="en-US" dirty="0">
              <a:solidFill>
                <a:srgbClr val="FF0000"/>
              </a:solidFill>
            </a:endParaRPr>
          </a:p>
          <a:p>
            <a:pPr lvl="2">
              <a:buFont typeface="Wingdings" charset="2"/>
              <a:buChar char="Ø"/>
            </a:pPr>
            <a:endParaRPr lang="en-US" dirty="0" smtClean="0"/>
          </a:p>
          <a:p>
            <a:pPr lvl="2">
              <a:buFont typeface="Wingdings" charset="2"/>
              <a:buChar char="Ø"/>
            </a:pPr>
            <a:endParaRPr lang="en-US" dirty="0" smtClean="0"/>
          </a:p>
          <a:p>
            <a:endParaRPr lang="en-US" dirty="0" smtClean="0"/>
          </a:p>
          <a:p>
            <a:endParaRPr lang="en-US" dirty="0"/>
          </a:p>
        </p:txBody>
      </p:sp>
    </p:spTree>
    <p:extLst>
      <p:ext uri="{BB962C8B-B14F-4D97-AF65-F5344CB8AC3E}">
        <p14:creationId xmlns:p14="http://schemas.microsoft.com/office/powerpoint/2010/main" val="1244571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04800"/>
            <a:ext cx="8188914" cy="1066799"/>
          </a:xfrm>
        </p:spPr>
        <p:txBody>
          <a:bodyPr/>
          <a:lstStyle/>
          <a:p>
            <a:pPr lvl="1"/>
            <a:r>
              <a:rPr lang="en-US" dirty="0" err="1"/>
              <a:t>rSC</a:t>
            </a:r>
            <a:r>
              <a:rPr lang="en-US" dirty="0"/>
              <a:t>: </a:t>
            </a:r>
            <a:r>
              <a:rPr lang="en-US" dirty="0" smtClean="0"/>
              <a:t> </a:t>
            </a:r>
            <a:r>
              <a:rPr lang="en-US" dirty="0"/>
              <a:t>Projects and Research Mentors</a:t>
            </a:r>
            <a:br>
              <a:rPr lang="en-US" dirty="0"/>
            </a:b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74684723"/>
              </p:ext>
            </p:extLst>
          </p:nvPr>
        </p:nvGraphicFramePr>
        <p:xfrm>
          <a:off x="175558" y="1600199"/>
          <a:ext cx="8663642" cy="5155491"/>
        </p:xfrm>
        <a:graphic>
          <a:graphicData uri="http://schemas.openxmlformats.org/presentationml/2006/ole">
            <mc:AlternateContent xmlns:mc="http://schemas.openxmlformats.org/markup-compatibility/2006">
              <mc:Choice xmlns:v="urn:schemas-microsoft-com:vml" Requires="v">
                <p:oleObj spid="_x0000_s1027" name="Document" r:id="rId3" imgW="9690100" imgH="5765800" progId="Word.Document.12">
                  <p:link updateAutomatic="1"/>
                </p:oleObj>
              </mc:Choice>
              <mc:Fallback>
                <p:oleObj name="Document" r:id="rId3" imgW="9690100" imgH="5765800" progId="Word.Document.12">
                  <p:link updateAutomatic="1"/>
                  <p:pic>
                    <p:nvPicPr>
                      <p:cNvPr id="0" name=""/>
                      <p:cNvPicPr/>
                      <p:nvPr/>
                    </p:nvPicPr>
                    <p:blipFill>
                      <a:blip r:embed="rId4"/>
                      <a:stretch>
                        <a:fillRect/>
                      </a:stretch>
                    </p:blipFill>
                    <p:spPr>
                      <a:xfrm>
                        <a:off x="175558" y="1600199"/>
                        <a:ext cx="8663642" cy="5155491"/>
                      </a:xfrm>
                      <a:prstGeom prst="rect">
                        <a:avLst/>
                      </a:prstGeom>
                    </p:spPr>
                  </p:pic>
                </p:oleObj>
              </mc:Fallback>
            </mc:AlternateContent>
          </a:graphicData>
        </a:graphic>
      </p:graphicFrame>
    </p:spTree>
    <p:extLst>
      <p:ext uri="{BB962C8B-B14F-4D97-AF65-F5344CB8AC3E}">
        <p14:creationId xmlns:p14="http://schemas.microsoft.com/office/powerpoint/2010/main" val="342488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304800"/>
            <a:ext cx="8188914" cy="1066799"/>
          </a:xfrm>
        </p:spPr>
        <p:txBody>
          <a:bodyPr/>
          <a:lstStyle/>
          <a:p>
            <a:pPr lvl="1"/>
            <a:r>
              <a:rPr lang="en-US" dirty="0" err="1"/>
              <a:t>rSC</a:t>
            </a:r>
            <a:r>
              <a:rPr lang="en-US" dirty="0"/>
              <a:t>: </a:t>
            </a:r>
            <a:r>
              <a:rPr lang="en-US" dirty="0" smtClean="0"/>
              <a:t> </a:t>
            </a:r>
            <a:r>
              <a:rPr lang="en-US" dirty="0"/>
              <a:t>Projects and Research Mentors</a:t>
            </a:r>
            <a:br>
              <a:rPr lang="en-US" dirty="0"/>
            </a:b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144712714"/>
              </p:ext>
            </p:extLst>
          </p:nvPr>
        </p:nvGraphicFramePr>
        <p:xfrm>
          <a:off x="838200" y="1524000"/>
          <a:ext cx="7315200" cy="506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674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279137"/>
          </a:xfrm>
        </p:spPr>
        <p:txBody>
          <a:bodyPr/>
          <a:lstStyle/>
          <a:p>
            <a:r>
              <a:rPr lang="en-US" dirty="0" err="1"/>
              <a:t>rSC</a:t>
            </a:r>
            <a:r>
              <a:rPr lang="en-US" dirty="0"/>
              <a:t>:  Projects and Research Mentors</a:t>
            </a:r>
            <a:br>
              <a:rPr lang="en-US" dirty="0"/>
            </a:br>
            <a:endParaRPr lang="en-US" dirty="0"/>
          </a:p>
        </p:txBody>
      </p:sp>
      <p:sp>
        <p:nvSpPr>
          <p:cNvPr id="3" name="Content Placeholder 2"/>
          <p:cNvSpPr>
            <a:spLocks noGrp="1"/>
          </p:cNvSpPr>
          <p:nvPr>
            <p:ph idx="1"/>
          </p:nvPr>
        </p:nvSpPr>
        <p:spPr/>
        <p:txBody>
          <a:bodyPr/>
          <a:lstStyle/>
          <a:p>
            <a:r>
              <a:rPr lang="en-US" dirty="0" smtClean="0"/>
              <a:t>The data clearly indicates the crucial contributions of the mentors </a:t>
            </a:r>
          </a:p>
          <a:p>
            <a:pPr lvl="1">
              <a:buFont typeface="Courier New"/>
              <a:buChar char="o"/>
            </a:pPr>
            <a:r>
              <a:rPr lang="en-US" dirty="0" smtClean="0"/>
              <a:t>PI leave institution</a:t>
            </a:r>
          </a:p>
          <a:p>
            <a:pPr lvl="1">
              <a:buFont typeface="Courier New"/>
              <a:buChar char="o"/>
            </a:pPr>
            <a:r>
              <a:rPr lang="en-US" dirty="0" smtClean="0"/>
              <a:t>PI have funding problems</a:t>
            </a:r>
          </a:p>
          <a:p>
            <a:pPr lvl="1">
              <a:buFont typeface="Courier New"/>
              <a:buChar char="o"/>
            </a:pPr>
            <a:r>
              <a:rPr lang="en-US" dirty="0" smtClean="0"/>
              <a:t>PI commitment to the program</a:t>
            </a:r>
          </a:p>
          <a:p>
            <a:r>
              <a:rPr lang="en-US" dirty="0" smtClean="0"/>
              <a:t>No correlation could </a:t>
            </a:r>
            <a:r>
              <a:rPr lang="en-US" dirty="0"/>
              <a:t>be </a:t>
            </a:r>
            <a:r>
              <a:rPr lang="en-US" dirty="0" smtClean="0"/>
              <a:t>determined of whether any of the following </a:t>
            </a:r>
            <a:r>
              <a:rPr lang="en-US" dirty="0"/>
              <a:t>affects the outcome </a:t>
            </a:r>
          </a:p>
          <a:p>
            <a:pPr lvl="1">
              <a:buFont typeface="Courier New"/>
              <a:buChar char="o"/>
            </a:pPr>
            <a:r>
              <a:rPr lang="en-US" dirty="0" smtClean="0"/>
              <a:t>degree of the mentor (PhD, MD or MD/PhD)</a:t>
            </a:r>
          </a:p>
          <a:p>
            <a:pPr lvl="1">
              <a:buFont typeface="Courier New"/>
              <a:buChar char="o"/>
            </a:pPr>
            <a:r>
              <a:rPr lang="en-US" dirty="0" smtClean="0"/>
              <a:t>nature of the research (bench, clinical)</a:t>
            </a:r>
          </a:p>
        </p:txBody>
      </p:sp>
    </p:spTree>
    <p:extLst>
      <p:ext uri="{BB962C8B-B14F-4D97-AF65-F5344CB8AC3E}">
        <p14:creationId xmlns:p14="http://schemas.microsoft.com/office/powerpoint/2010/main" val="1695968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279137"/>
          </a:xfrm>
        </p:spPr>
        <p:txBody>
          <a:bodyPr/>
          <a:lstStyle/>
          <a:p>
            <a:r>
              <a:rPr lang="en-US" dirty="0" err="1"/>
              <a:t>rSC</a:t>
            </a:r>
            <a:r>
              <a:rPr lang="en-US" dirty="0"/>
              <a:t>:  Projects and Research Mentors</a:t>
            </a:r>
            <a:br>
              <a:rPr lang="en-US" dirty="0"/>
            </a:br>
            <a:endParaRPr lang="en-US" dirty="0"/>
          </a:p>
        </p:txBody>
      </p:sp>
      <p:sp>
        <p:nvSpPr>
          <p:cNvPr id="3" name="Content Placeholder 2"/>
          <p:cNvSpPr>
            <a:spLocks noGrp="1"/>
          </p:cNvSpPr>
          <p:nvPr>
            <p:ph idx="1"/>
          </p:nvPr>
        </p:nvSpPr>
        <p:spPr/>
        <p:txBody>
          <a:bodyPr/>
          <a:lstStyle/>
          <a:p>
            <a:r>
              <a:rPr lang="en-US" dirty="0">
                <a:solidFill>
                  <a:schemeClr val="bg1">
                    <a:lumMod val="50000"/>
                  </a:schemeClr>
                </a:solidFill>
              </a:rPr>
              <a:t>The data clearly indicates the crucial contributions of the mentors </a:t>
            </a:r>
          </a:p>
          <a:p>
            <a:pPr lvl="1">
              <a:buFont typeface="Courier New"/>
              <a:buChar char="o"/>
            </a:pPr>
            <a:r>
              <a:rPr lang="en-US" dirty="0">
                <a:solidFill>
                  <a:schemeClr val="bg1">
                    <a:lumMod val="50000"/>
                  </a:schemeClr>
                </a:solidFill>
              </a:rPr>
              <a:t>PI leave institution</a:t>
            </a:r>
          </a:p>
          <a:p>
            <a:pPr lvl="1">
              <a:buFont typeface="Courier New"/>
              <a:buChar char="o"/>
            </a:pPr>
            <a:r>
              <a:rPr lang="en-US" dirty="0">
                <a:solidFill>
                  <a:schemeClr val="bg1">
                    <a:lumMod val="50000"/>
                  </a:schemeClr>
                </a:solidFill>
              </a:rPr>
              <a:t>PI have funding problems</a:t>
            </a:r>
          </a:p>
          <a:p>
            <a:pPr lvl="1">
              <a:buFont typeface="Courier New"/>
              <a:buChar char="o"/>
            </a:pPr>
            <a:r>
              <a:rPr lang="en-US" dirty="0">
                <a:solidFill>
                  <a:schemeClr val="bg1">
                    <a:lumMod val="50000"/>
                  </a:schemeClr>
                </a:solidFill>
              </a:rPr>
              <a:t>PI commitment to the program</a:t>
            </a:r>
          </a:p>
          <a:p>
            <a:r>
              <a:rPr lang="en-US" dirty="0" smtClean="0"/>
              <a:t>Possible Solutions</a:t>
            </a:r>
          </a:p>
          <a:p>
            <a:pPr>
              <a:buFont typeface="Wingdings" charset="2"/>
              <a:buChar char="Ø"/>
            </a:pPr>
            <a:r>
              <a:rPr lang="en-US" i="1" dirty="0" smtClean="0"/>
              <a:t>Continuous development of the mentors</a:t>
            </a:r>
          </a:p>
          <a:p>
            <a:pPr>
              <a:buFont typeface="Wingdings" charset="2"/>
              <a:buChar char="Ø"/>
            </a:pPr>
            <a:r>
              <a:rPr lang="en-US" i="1" dirty="0" smtClean="0"/>
              <a:t>Recognition of mentor by the institution</a:t>
            </a:r>
          </a:p>
          <a:p>
            <a:pPr>
              <a:buFont typeface="Wingdings" charset="2"/>
              <a:buChar char="Ø"/>
            </a:pPr>
            <a:r>
              <a:rPr lang="en-US" i="1" dirty="0" smtClean="0"/>
              <a:t>Develop student mentor program</a:t>
            </a:r>
            <a:endParaRPr lang="en-US" i="1" dirty="0"/>
          </a:p>
        </p:txBody>
      </p:sp>
    </p:spTree>
    <p:extLst>
      <p:ext uri="{BB962C8B-B14F-4D97-AF65-F5344CB8AC3E}">
        <p14:creationId xmlns:p14="http://schemas.microsoft.com/office/powerpoint/2010/main" val="3104213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rSC</a:t>
            </a:r>
            <a:r>
              <a:rPr lang="en-US" dirty="0"/>
              <a:t>: Data </a:t>
            </a:r>
            <a:r>
              <a:rPr lang="en-US" dirty="0" smtClean="0"/>
              <a:t>Collection </a:t>
            </a:r>
            <a:r>
              <a:rPr lang="en-US" dirty="0"/>
              <a:t>to </a:t>
            </a:r>
            <a:r>
              <a:rPr lang="en-US" dirty="0" smtClean="0"/>
              <a:t>Evaluate </a:t>
            </a:r>
            <a:r>
              <a:rPr lang="en-US" dirty="0"/>
              <a:t>the </a:t>
            </a:r>
            <a:r>
              <a:rPr lang="en-US" dirty="0" smtClean="0"/>
              <a:t>Program</a:t>
            </a:r>
            <a:endParaRPr lang="en-US" dirty="0"/>
          </a:p>
        </p:txBody>
      </p:sp>
      <p:sp>
        <p:nvSpPr>
          <p:cNvPr id="3" name="Content Placeholder 2"/>
          <p:cNvSpPr>
            <a:spLocks noGrp="1"/>
          </p:cNvSpPr>
          <p:nvPr>
            <p:ph idx="1"/>
          </p:nvPr>
        </p:nvSpPr>
        <p:spPr/>
        <p:txBody>
          <a:bodyPr/>
          <a:lstStyle/>
          <a:p>
            <a:r>
              <a:rPr lang="en-US" dirty="0" smtClean="0"/>
              <a:t>Counting the number of peer-reviewed publications </a:t>
            </a:r>
          </a:p>
          <a:p>
            <a:pPr lvl="1">
              <a:buFont typeface="Courier New"/>
              <a:buChar char="o"/>
            </a:pPr>
            <a:r>
              <a:rPr lang="en-US" dirty="0"/>
              <a:t>i</a:t>
            </a:r>
            <a:r>
              <a:rPr lang="en-US" dirty="0" smtClean="0"/>
              <a:t>s problematic, e.g. “I submitted one paper and am currently working on the next”</a:t>
            </a:r>
          </a:p>
          <a:p>
            <a:pPr lvl="1">
              <a:buFont typeface="Courier New"/>
              <a:buChar char="o"/>
            </a:pPr>
            <a:r>
              <a:rPr lang="en-US" dirty="0" smtClean="0"/>
              <a:t>is just one parameter that may not necessarily measure achievement of scholarship</a:t>
            </a:r>
          </a:p>
          <a:p>
            <a:pPr marL="0" indent="0">
              <a:buNone/>
            </a:pPr>
            <a:endParaRPr lang="en-US" dirty="0" smtClean="0"/>
          </a:p>
          <a:p>
            <a:endParaRPr lang="en-US" dirty="0"/>
          </a:p>
        </p:txBody>
      </p:sp>
    </p:spTree>
    <p:extLst>
      <p:ext uri="{BB962C8B-B14F-4D97-AF65-F5344CB8AC3E}">
        <p14:creationId xmlns:p14="http://schemas.microsoft.com/office/powerpoint/2010/main" val="3926662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rSC</a:t>
            </a:r>
            <a:r>
              <a:rPr lang="en-US" dirty="0"/>
              <a:t>: Data </a:t>
            </a:r>
            <a:r>
              <a:rPr lang="en-US" dirty="0" smtClean="0"/>
              <a:t>Collection </a:t>
            </a:r>
            <a:r>
              <a:rPr lang="en-US" dirty="0"/>
              <a:t>to </a:t>
            </a:r>
            <a:r>
              <a:rPr lang="en-US" dirty="0" smtClean="0"/>
              <a:t>Evaluate </a:t>
            </a:r>
            <a:r>
              <a:rPr lang="en-US" dirty="0"/>
              <a:t>the </a:t>
            </a:r>
            <a:r>
              <a:rPr lang="en-US" dirty="0" smtClean="0"/>
              <a:t>Program</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Counting the number of peer-reviewed publications </a:t>
            </a:r>
          </a:p>
          <a:p>
            <a:pPr lvl="1">
              <a:buFont typeface="Courier New"/>
              <a:buChar char="o"/>
            </a:pPr>
            <a:r>
              <a:rPr lang="en-US" dirty="0">
                <a:solidFill>
                  <a:schemeClr val="bg1">
                    <a:lumMod val="50000"/>
                  </a:schemeClr>
                </a:solidFill>
              </a:rPr>
              <a:t>i</a:t>
            </a:r>
            <a:r>
              <a:rPr lang="en-US" dirty="0" smtClean="0">
                <a:solidFill>
                  <a:schemeClr val="bg1">
                    <a:lumMod val="50000"/>
                  </a:schemeClr>
                </a:solidFill>
              </a:rPr>
              <a:t>s problematic, e.g. “I submitted one paper and am currently working on the next”</a:t>
            </a:r>
          </a:p>
          <a:p>
            <a:pPr lvl="1">
              <a:buFont typeface="Courier New"/>
              <a:buChar char="o"/>
            </a:pPr>
            <a:r>
              <a:rPr lang="en-US" dirty="0" smtClean="0">
                <a:solidFill>
                  <a:schemeClr val="bg1">
                    <a:lumMod val="50000"/>
                  </a:schemeClr>
                </a:solidFill>
              </a:rPr>
              <a:t>is just one parameter that may not necessarily measure achievement of scholarship</a:t>
            </a:r>
          </a:p>
          <a:p>
            <a:r>
              <a:rPr lang="en-US" dirty="0" smtClean="0"/>
              <a:t>Possible Solutions</a:t>
            </a:r>
            <a:endParaRPr lang="en-US" dirty="0"/>
          </a:p>
          <a:p>
            <a:pPr lvl="1">
              <a:buFont typeface="Wingdings" charset="2"/>
              <a:buChar char="Ø"/>
            </a:pPr>
            <a:r>
              <a:rPr lang="en-US" dirty="0" smtClean="0"/>
              <a:t>Develop </a:t>
            </a:r>
            <a:r>
              <a:rPr lang="en-US" dirty="0"/>
              <a:t>on-line portfolio </a:t>
            </a:r>
            <a:r>
              <a:rPr lang="en-US" dirty="0" smtClean="0"/>
              <a:t>system</a:t>
            </a:r>
          </a:p>
          <a:p>
            <a:pPr lvl="1">
              <a:buFont typeface="Wingdings" charset="2"/>
              <a:buChar char="Ø"/>
            </a:pPr>
            <a:r>
              <a:rPr lang="en-US" dirty="0"/>
              <a:t>Develop survey of students</a:t>
            </a:r>
          </a:p>
          <a:p>
            <a:pPr lvl="1">
              <a:buFont typeface="Wingdings" charset="2"/>
              <a:buChar char="Ø"/>
            </a:pPr>
            <a:endParaRPr lang="en-US" dirty="0"/>
          </a:p>
          <a:p>
            <a:pPr lvl="1">
              <a:buFont typeface="Wingdings" charset="2"/>
              <a:buChar char="Ø"/>
            </a:pPr>
            <a:endParaRPr lang="en-US" dirty="0" smtClean="0"/>
          </a:p>
          <a:p>
            <a:pPr lvl="1">
              <a:buFont typeface="Wingdings" charset="2"/>
              <a:buChar char="Ø"/>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46588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err="1" smtClean="0"/>
              <a:t>rSC</a:t>
            </a:r>
            <a:r>
              <a:rPr lang="en-US" dirty="0"/>
              <a:t>: Data </a:t>
            </a:r>
            <a:r>
              <a:rPr lang="en-US" dirty="0" smtClean="0"/>
              <a:t>Collection </a:t>
            </a:r>
            <a:r>
              <a:rPr lang="en-US" dirty="0"/>
              <a:t>to </a:t>
            </a:r>
            <a:r>
              <a:rPr lang="en-US" dirty="0" smtClean="0"/>
              <a:t>Evaluate </a:t>
            </a:r>
            <a:r>
              <a:rPr lang="en-US" dirty="0"/>
              <a:t>the </a:t>
            </a:r>
            <a:r>
              <a:rPr lang="en-US" dirty="0" smtClean="0"/>
              <a:t>Program</a:t>
            </a:r>
            <a:endParaRPr lang="en-US" dirty="0"/>
          </a:p>
        </p:txBody>
      </p:sp>
      <p:sp>
        <p:nvSpPr>
          <p:cNvPr id="3" name="Content Placeholder 2"/>
          <p:cNvSpPr>
            <a:spLocks noGrp="1"/>
          </p:cNvSpPr>
          <p:nvPr>
            <p:ph idx="1"/>
          </p:nvPr>
        </p:nvSpPr>
        <p:spPr/>
        <p:txBody>
          <a:bodyPr/>
          <a:lstStyle/>
          <a:p>
            <a:pPr lvl="0"/>
            <a:r>
              <a:rPr lang="en-US" b="1" dirty="0"/>
              <a:t>How has the Scholarly Concentrations Program helped you as a </a:t>
            </a:r>
            <a:r>
              <a:rPr lang="en-US" b="1" dirty="0" smtClean="0"/>
              <a:t>scholar?</a:t>
            </a:r>
          </a:p>
          <a:p>
            <a:pPr lvl="0"/>
            <a:r>
              <a:rPr lang="en-US" b="1" dirty="0"/>
              <a:t>Has your experience in your selected concentration influenced your career direction?</a:t>
            </a:r>
            <a:endParaRPr lang="en-US" dirty="0"/>
          </a:p>
          <a:p>
            <a:pPr marL="0" indent="0">
              <a:buNone/>
            </a:pP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55535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80120"/>
            <a:ext cx="8188914" cy="939080"/>
          </a:xfrm>
        </p:spPr>
        <p:txBody>
          <a:bodyPr/>
          <a:lstStyle/>
          <a:p>
            <a:r>
              <a:rPr lang="en-US" sz="3200" dirty="0" err="1" smtClean="0"/>
              <a:t>rSC</a:t>
            </a:r>
            <a:r>
              <a:rPr lang="en-US" sz="3200" dirty="0" smtClean="0"/>
              <a:t>: </a:t>
            </a:r>
            <a:r>
              <a:rPr lang="en-US" sz="3200" b="1" dirty="0"/>
              <a:t>How has the Scholarly Concentrations Program helped you as a scholar?</a:t>
            </a:r>
            <a:endParaRPr lang="en-US" sz="3200" dirty="0"/>
          </a:p>
        </p:txBody>
      </p:sp>
      <p:sp>
        <p:nvSpPr>
          <p:cNvPr id="3" name="Content Placeholder 2"/>
          <p:cNvSpPr>
            <a:spLocks noGrp="1"/>
          </p:cNvSpPr>
          <p:nvPr>
            <p:ph idx="1"/>
          </p:nvPr>
        </p:nvSpPr>
        <p:spPr>
          <a:xfrm>
            <a:off x="1219200" y="1811521"/>
            <a:ext cx="7696199" cy="4284479"/>
          </a:xfrm>
        </p:spPr>
        <p:txBody>
          <a:bodyPr/>
          <a:lstStyle/>
          <a:p>
            <a:pPr lvl="0"/>
            <a:r>
              <a:rPr lang="en-US" i="1" dirty="0" smtClean="0"/>
              <a:t>Class of </a:t>
            </a:r>
            <a:r>
              <a:rPr lang="en-US" b="1" i="1" dirty="0" smtClean="0"/>
              <a:t>2013</a:t>
            </a:r>
            <a:r>
              <a:rPr lang="en-US" i="1" dirty="0" smtClean="0"/>
              <a:t>:  68% response rate, 100% positive impact, </a:t>
            </a:r>
          </a:p>
          <a:p>
            <a:pPr lvl="0"/>
            <a:endParaRPr lang="en-US" i="1" dirty="0" smtClean="0"/>
          </a:p>
          <a:p>
            <a:pPr lvl="0">
              <a:buFont typeface="Wingdings" charset="2"/>
              <a:buChar char="Ø"/>
            </a:pPr>
            <a:r>
              <a:rPr lang="en-US" dirty="0" smtClean="0"/>
              <a:t>“</a:t>
            </a:r>
            <a:r>
              <a:rPr lang="en-US" dirty="0"/>
              <a:t>The scholarly concentration </a:t>
            </a:r>
            <a:r>
              <a:rPr lang="en-US" dirty="0" err="1" smtClean="0"/>
              <a:t>profram</a:t>
            </a:r>
            <a:r>
              <a:rPr lang="en-US" dirty="0" smtClean="0"/>
              <a:t> </a:t>
            </a:r>
            <a:r>
              <a:rPr lang="en-US" dirty="0"/>
              <a:t>has allowed me to integrate what I am learning in the classroom into a real-life project. It has helped me see where medicine is going and why we are being taught chemical level details</a:t>
            </a:r>
            <a:r>
              <a:rPr lang="en-US" dirty="0" smtClean="0"/>
              <a:t>.”</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78028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32520"/>
            <a:ext cx="8188914" cy="939080"/>
          </a:xfrm>
        </p:spPr>
        <p:txBody>
          <a:bodyPr/>
          <a:lstStyle/>
          <a:p>
            <a:r>
              <a:rPr lang="en-US" dirty="0" smtClean="0"/>
              <a:t>The biomedical research scholarly concentration (</a:t>
            </a:r>
            <a:r>
              <a:rPr lang="en-US" dirty="0" err="1" smtClean="0"/>
              <a:t>rSC</a:t>
            </a:r>
            <a:r>
              <a:rPr lang="en-US" dirty="0" smtClean="0"/>
              <a:t>): Objectives and Goals</a:t>
            </a:r>
            <a:endParaRPr lang="en-US" dirty="0"/>
          </a:p>
        </p:txBody>
      </p:sp>
      <p:sp>
        <p:nvSpPr>
          <p:cNvPr id="3" name="Content Placeholder 2"/>
          <p:cNvSpPr>
            <a:spLocks noGrp="1"/>
          </p:cNvSpPr>
          <p:nvPr>
            <p:ph idx="1"/>
          </p:nvPr>
        </p:nvSpPr>
        <p:spPr>
          <a:xfrm>
            <a:off x="1219200" y="2438400"/>
            <a:ext cx="7696199" cy="3200400"/>
          </a:xfrm>
        </p:spPr>
        <p:txBody>
          <a:bodyPr/>
          <a:lstStyle/>
          <a:p>
            <a:r>
              <a:rPr lang="en-US" dirty="0"/>
              <a:t>The </a:t>
            </a:r>
            <a:r>
              <a:rPr lang="en-US" b="1" dirty="0"/>
              <a:t>objectives</a:t>
            </a:r>
            <a:r>
              <a:rPr lang="en-US" dirty="0"/>
              <a:t> of the Research Scholarly Concentration are to provide a </a:t>
            </a:r>
            <a:r>
              <a:rPr lang="en-US" b="1" dirty="0"/>
              <a:t>curriculum</a:t>
            </a:r>
            <a:r>
              <a:rPr lang="en-US" dirty="0"/>
              <a:t> for </a:t>
            </a:r>
            <a:r>
              <a:rPr lang="en-US" b="1" dirty="0"/>
              <a:t>scientific training</a:t>
            </a:r>
            <a:r>
              <a:rPr lang="en-US" dirty="0"/>
              <a:t> and to aid with the </a:t>
            </a:r>
            <a:r>
              <a:rPr lang="en-US" b="1" dirty="0"/>
              <a:t>research experience</a:t>
            </a:r>
            <a:r>
              <a:rPr lang="en-US" dirty="0"/>
              <a:t> with the long-term </a:t>
            </a:r>
            <a:r>
              <a:rPr lang="en-US" b="1" dirty="0"/>
              <a:t>goal</a:t>
            </a:r>
            <a:r>
              <a:rPr lang="en-US" dirty="0"/>
              <a:t> to foster the </a:t>
            </a:r>
            <a:r>
              <a:rPr lang="en-US" dirty="0" smtClean="0"/>
              <a:t>student competency to practice science based medicine. </a:t>
            </a:r>
            <a:endParaRPr lang="en-US" dirty="0"/>
          </a:p>
        </p:txBody>
      </p:sp>
    </p:spTree>
    <p:extLst>
      <p:ext uri="{BB962C8B-B14F-4D97-AF65-F5344CB8AC3E}">
        <p14:creationId xmlns:p14="http://schemas.microsoft.com/office/powerpoint/2010/main" val="151225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80120"/>
            <a:ext cx="8188914" cy="939080"/>
          </a:xfrm>
        </p:spPr>
        <p:txBody>
          <a:bodyPr/>
          <a:lstStyle/>
          <a:p>
            <a:r>
              <a:rPr lang="en-US" sz="3200" dirty="0" err="1" smtClean="0"/>
              <a:t>rSC</a:t>
            </a:r>
            <a:r>
              <a:rPr lang="en-US" sz="3200" dirty="0" smtClean="0"/>
              <a:t>: </a:t>
            </a:r>
            <a:r>
              <a:rPr lang="en-US" sz="3200" b="1" dirty="0"/>
              <a:t>How has the Scholarly Concentrations Program helped you as a scholar?</a:t>
            </a:r>
            <a:endParaRPr lang="en-US" sz="3200" dirty="0"/>
          </a:p>
        </p:txBody>
      </p:sp>
      <p:sp>
        <p:nvSpPr>
          <p:cNvPr id="3" name="Content Placeholder 2"/>
          <p:cNvSpPr>
            <a:spLocks noGrp="1"/>
          </p:cNvSpPr>
          <p:nvPr>
            <p:ph idx="1"/>
          </p:nvPr>
        </p:nvSpPr>
        <p:spPr>
          <a:xfrm>
            <a:off x="381000" y="1676400"/>
            <a:ext cx="8534399" cy="4953000"/>
          </a:xfrm>
        </p:spPr>
        <p:txBody>
          <a:bodyPr/>
          <a:lstStyle/>
          <a:p>
            <a:pPr lvl="0"/>
            <a:r>
              <a:rPr lang="en-US" sz="2000" i="1" dirty="0" smtClean="0"/>
              <a:t>Class of </a:t>
            </a:r>
            <a:r>
              <a:rPr lang="en-US" sz="2000" b="1" i="1" dirty="0" smtClean="0"/>
              <a:t>2014</a:t>
            </a:r>
            <a:r>
              <a:rPr lang="en-US" sz="2000" i="1" dirty="0" smtClean="0"/>
              <a:t>:  90% response rate, 100% positive impact, </a:t>
            </a:r>
          </a:p>
          <a:p>
            <a:pPr>
              <a:buFont typeface="Wingdings" charset="2"/>
              <a:buChar char="Ø"/>
            </a:pPr>
            <a:r>
              <a:rPr lang="en-US" sz="2400" dirty="0" smtClean="0"/>
              <a:t>“</a:t>
            </a:r>
            <a:r>
              <a:rPr lang="en-US" sz="2400" dirty="0"/>
              <a:t>Scholarly concentration has provided avenues where medical students can explore other passions in the medical field that can be incorporated into patient care. In my experience, it has allowed for more incorporation of evidenced based medicine into my clinical decisions</a:t>
            </a:r>
            <a:r>
              <a:rPr lang="en-US" sz="2400" dirty="0" smtClean="0"/>
              <a:t>.”</a:t>
            </a:r>
          </a:p>
          <a:p>
            <a:pPr>
              <a:buFont typeface="Wingdings" charset="2"/>
              <a:buChar char="Ø"/>
            </a:pPr>
            <a:r>
              <a:rPr lang="en-US" sz="2400" dirty="0" smtClean="0"/>
              <a:t>“I </a:t>
            </a:r>
            <a:r>
              <a:rPr lang="en-US" sz="2400" dirty="0"/>
              <a:t>have learned much more about reading and writing scholarly articles and abstracts.   My lab skills have been improved, I have also had the opportunity to step out of my comfort zone and present at a national research Congress, I am very pleased with how much this scholarly concentration has created and honed skills and helped me grow as a future doctor</a:t>
            </a:r>
            <a:r>
              <a:rPr lang="en-US" sz="2400" dirty="0" smtClean="0"/>
              <a:t>,”</a:t>
            </a:r>
            <a:endParaRPr lang="en-US" sz="2400" dirty="0"/>
          </a:p>
          <a:p>
            <a:pPr>
              <a:buFont typeface="Wingdings" charset="2"/>
              <a:buChar char="Ø"/>
            </a:pPr>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0303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rSC</a:t>
            </a:r>
            <a:r>
              <a:rPr lang="en-US" sz="2800" dirty="0" smtClean="0"/>
              <a:t>: </a:t>
            </a:r>
            <a:r>
              <a:rPr lang="en-US" sz="2800" b="1" dirty="0"/>
              <a:t>How has the Scholarly Concentrations Program helped you as a scholar?</a:t>
            </a:r>
            <a:endParaRPr lang="en-US" sz="2800" dirty="0"/>
          </a:p>
        </p:txBody>
      </p:sp>
      <p:sp>
        <p:nvSpPr>
          <p:cNvPr id="3" name="Content Placeholder 2"/>
          <p:cNvSpPr>
            <a:spLocks noGrp="1"/>
          </p:cNvSpPr>
          <p:nvPr>
            <p:ph idx="1"/>
          </p:nvPr>
        </p:nvSpPr>
        <p:spPr>
          <a:xfrm>
            <a:off x="304800" y="1295400"/>
            <a:ext cx="8534400" cy="4894079"/>
          </a:xfrm>
        </p:spPr>
        <p:txBody>
          <a:bodyPr/>
          <a:lstStyle/>
          <a:p>
            <a:pPr lvl="0"/>
            <a:r>
              <a:rPr lang="en-US" sz="2000" i="1" dirty="0" smtClean="0"/>
              <a:t>Class of </a:t>
            </a:r>
            <a:r>
              <a:rPr lang="en-US" sz="2000" b="1" i="1" dirty="0" smtClean="0"/>
              <a:t>2015</a:t>
            </a:r>
            <a:r>
              <a:rPr lang="en-US" sz="2000" i="1" dirty="0" smtClean="0"/>
              <a:t>:  100% response rate, 100% positive impact, </a:t>
            </a:r>
          </a:p>
          <a:p>
            <a:pPr>
              <a:buFont typeface="Wingdings" charset="2"/>
              <a:buChar char="Ø"/>
            </a:pPr>
            <a:r>
              <a:rPr lang="en-US" sz="2400" dirty="0" smtClean="0"/>
              <a:t>“</a:t>
            </a:r>
            <a:r>
              <a:rPr lang="en-US" sz="2400" dirty="0"/>
              <a:t>I've learn to better appreciate the importance of research in enhancing and further  developing the field of medicine  and the importance of keeping up with the current  medical literature</a:t>
            </a:r>
            <a:r>
              <a:rPr lang="en-US" sz="2400" dirty="0" smtClean="0"/>
              <a:t>.”</a:t>
            </a:r>
          </a:p>
          <a:p>
            <a:pPr>
              <a:buFont typeface="Wingdings" charset="2"/>
              <a:buChar char="Ø"/>
            </a:pPr>
            <a:r>
              <a:rPr lang="en-US" sz="2400" dirty="0" smtClean="0"/>
              <a:t>“</a:t>
            </a:r>
            <a:r>
              <a:rPr lang="en-US" sz="2400" dirty="0"/>
              <a:t>The Research SC has helped me become more organized and thorough in my research work as well as my class work. I have learned to be more efficient when searching literature and have applied what I learned about thorough analysis in my activities as a student.</a:t>
            </a:r>
          </a:p>
          <a:p>
            <a:endParaRPr lang="en-US" dirty="0" smtClean="0"/>
          </a:p>
          <a:p>
            <a:pPr lvl="0"/>
            <a:endParaRPr lang="en-US" dirty="0"/>
          </a:p>
          <a:p>
            <a:pPr marL="0" indent="0">
              <a:buNone/>
            </a:pP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30101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3200" dirty="0" err="1"/>
              <a:t>rSC</a:t>
            </a:r>
            <a:r>
              <a:rPr lang="en-US" sz="3200" dirty="0"/>
              <a:t>: </a:t>
            </a:r>
            <a:r>
              <a:rPr lang="en-US" sz="3200" b="1" dirty="0"/>
              <a:t>Has your experience in your selected concentration influenced your career direction?</a:t>
            </a:r>
          </a:p>
        </p:txBody>
      </p:sp>
      <p:sp>
        <p:nvSpPr>
          <p:cNvPr id="3" name="Content Placeholder 2"/>
          <p:cNvSpPr>
            <a:spLocks noGrp="1"/>
          </p:cNvSpPr>
          <p:nvPr>
            <p:ph idx="1"/>
          </p:nvPr>
        </p:nvSpPr>
        <p:spPr>
          <a:xfrm>
            <a:off x="1219200" y="1582921"/>
            <a:ext cx="7696199" cy="4894079"/>
          </a:xfrm>
        </p:spPr>
        <p:txBody>
          <a:bodyPr/>
          <a:lstStyle/>
          <a:p>
            <a:pPr lvl="0"/>
            <a:r>
              <a:rPr lang="en-US" i="1" dirty="0" smtClean="0"/>
              <a:t>Class of </a:t>
            </a:r>
            <a:r>
              <a:rPr lang="en-US" b="1" i="1" dirty="0" smtClean="0"/>
              <a:t>2013</a:t>
            </a:r>
            <a:r>
              <a:rPr lang="en-US" i="1" dirty="0" smtClean="0"/>
              <a:t>:  68% response rate, 92% positive impact, 8% negative impact</a:t>
            </a:r>
          </a:p>
          <a:p>
            <a:pPr lvl="0"/>
            <a:endParaRPr lang="en-US" i="1" dirty="0" smtClean="0"/>
          </a:p>
          <a:p>
            <a:pPr lvl="0"/>
            <a:r>
              <a:rPr lang="en-US" dirty="0" smtClean="0"/>
              <a:t>“It has not influenced my choice of residency, but it has prepared me for doing research during my residency.  I feel more comfortable creating posters, writing abstracts and giving oral presentations”</a:t>
            </a:r>
          </a:p>
          <a:p>
            <a:pPr lvl="0"/>
            <a:endParaRPr lang="en-US" dirty="0"/>
          </a:p>
          <a:p>
            <a:pPr marL="0" indent="0">
              <a:buNone/>
            </a:pPr>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382663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431537"/>
          </a:xfrm>
        </p:spPr>
        <p:txBody>
          <a:bodyPr/>
          <a:lstStyle/>
          <a:p>
            <a:pPr lvl="0"/>
            <a:r>
              <a:rPr lang="en-US" sz="3200" dirty="0" err="1" smtClean="0"/>
              <a:t>rSC</a:t>
            </a:r>
            <a:r>
              <a:rPr lang="en-US" sz="3200" dirty="0" smtClean="0"/>
              <a:t>: </a:t>
            </a:r>
            <a:r>
              <a:rPr lang="en-US" sz="3200" b="1" dirty="0"/>
              <a:t>Has your experience in your selected concentration influenced your career direction?</a:t>
            </a:r>
          </a:p>
        </p:txBody>
      </p:sp>
      <p:sp>
        <p:nvSpPr>
          <p:cNvPr id="3" name="Content Placeholder 2"/>
          <p:cNvSpPr>
            <a:spLocks noGrp="1"/>
          </p:cNvSpPr>
          <p:nvPr>
            <p:ph idx="1"/>
          </p:nvPr>
        </p:nvSpPr>
        <p:spPr>
          <a:xfrm>
            <a:off x="990600" y="2040121"/>
            <a:ext cx="7696200" cy="3522479"/>
          </a:xfrm>
        </p:spPr>
        <p:txBody>
          <a:bodyPr/>
          <a:lstStyle/>
          <a:p>
            <a:r>
              <a:rPr lang="en-US" i="1" dirty="0" smtClean="0"/>
              <a:t>Class </a:t>
            </a:r>
            <a:r>
              <a:rPr lang="en-US" i="1" dirty="0"/>
              <a:t>of </a:t>
            </a:r>
            <a:r>
              <a:rPr lang="en-US" b="1" i="1" dirty="0" smtClean="0"/>
              <a:t>2014</a:t>
            </a:r>
            <a:r>
              <a:rPr lang="en-US" i="1" dirty="0" smtClean="0"/>
              <a:t>:  100% </a:t>
            </a:r>
            <a:r>
              <a:rPr lang="en-US" i="1" dirty="0"/>
              <a:t>response rate, </a:t>
            </a:r>
            <a:r>
              <a:rPr lang="en-US" i="1" dirty="0" smtClean="0"/>
              <a:t>80% </a:t>
            </a:r>
            <a:r>
              <a:rPr lang="en-US" i="1" dirty="0"/>
              <a:t>positive impact, </a:t>
            </a:r>
            <a:r>
              <a:rPr lang="en-US" i="1" dirty="0" smtClean="0"/>
              <a:t>20% </a:t>
            </a:r>
            <a:r>
              <a:rPr lang="en-US" i="1" dirty="0"/>
              <a:t>negative impact</a:t>
            </a:r>
          </a:p>
          <a:p>
            <a:pPr lvl="0"/>
            <a:endParaRPr lang="en-US" dirty="0"/>
          </a:p>
          <a:p>
            <a:pPr>
              <a:buFont typeface="Wingdings" charset="2"/>
              <a:buChar char="Ø"/>
            </a:pPr>
            <a:r>
              <a:rPr lang="en-US" dirty="0" smtClean="0"/>
              <a:t>“</a:t>
            </a:r>
            <a:r>
              <a:rPr lang="en-US" dirty="0"/>
              <a:t>It has made me reconsider doing research in the future</a:t>
            </a:r>
            <a:r>
              <a:rPr lang="en-US" dirty="0" smtClean="0"/>
              <a:t>.”</a:t>
            </a:r>
          </a:p>
          <a:p>
            <a:pPr>
              <a:buFont typeface="Wingdings" charset="2"/>
              <a:buChar char="Ø"/>
            </a:pPr>
            <a:r>
              <a:rPr lang="en-US" dirty="0" smtClean="0"/>
              <a:t>“I </a:t>
            </a:r>
            <a:r>
              <a:rPr lang="en-US" dirty="0"/>
              <a:t>know I would like to continue with research during my entire career</a:t>
            </a:r>
            <a:r>
              <a:rPr lang="en-US" dirty="0" smtClean="0"/>
              <a:t>.”</a:t>
            </a:r>
            <a:endParaRPr lang="en-US" dirty="0"/>
          </a:p>
          <a:p>
            <a:endParaRPr lang="en-US" dirty="0"/>
          </a:p>
          <a:p>
            <a:pPr>
              <a:buFont typeface="Wingdings" charset="2"/>
              <a:buChar char="Ø"/>
            </a:pPr>
            <a:endParaRPr lang="en-US" dirty="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86271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431537"/>
          </a:xfrm>
        </p:spPr>
        <p:txBody>
          <a:bodyPr/>
          <a:lstStyle/>
          <a:p>
            <a:pPr lvl="0"/>
            <a:r>
              <a:rPr lang="en-US" sz="3200" dirty="0" err="1" smtClean="0"/>
              <a:t>rSC</a:t>
            </a:r>
            <a:r>
              <a:rPr lang="en-US" sz="3200" dirty="0" smtClean="0"/>
              <a:t>: </a:t>
            </a:r>
            <a:r>
              <a:rPr lang="en-US" sz="3200" b="1" dirty="0"/>
              <a:t>Has your experience in your selected concentration influenced your career direction?</a:t>
            </a:r>
          </a:p>
        </p:txBody>
      </p:sp>
      <p:sp>
        <p:nvSpPr>
          <p:cNvPr id="3" name="Content Placeholder 2"/>
          <p:cNvSpPr>
            <a:spLocks noGrp="1"/>
          </p:cNvSpPr>
          <p:nvPr>
            <p:ph idx="1"/>
          </p:nvPr>
        </p:nvSpPr>
        <p:spPr>
          <a:xfrm>
            <a:off x="228600" y="1600200"/>
            <a:ext cx="8458199" cy="3141479"/>
          </a:xfrm>
        </p:spPr>
        <p:txBody>
          <a:bodyPr/>
          <a:lstStyle/>
          <a:p>
            <a:r>
              <a:rPr lang="en-US" sz="2000" i="1" dirty="0" smtClean="0"/>
              <a:t>Class </a:t>
            </a:r>
            <a:r>
              <a:rPr lang="en-US" sz="2000" i="1" dirty="0"/>
              <a:t>of </a:t>
            </a:r>
            <a:r>
              <a:rPr lang="en-US" sz="2000" b="1" i="1" dirty="0" smtClean="0"/>
              <a:t>2015</a:t>
            </a:r>
            <a:r>
              <a:rPr lang="en-US" sz="2000" i="1" dirty="0" smtClean="0"/>
              <a:t>:  100% </a:t>
            </a:r>
            <a:r>
              <a:rPr lang="en-US" sz="2000" i="1" dirty="0"/>
              <a:t>response rate, </a:t>
            </a:r>
            <a:r>
              <a:rPr lang="en-US" sz="2000" i="1" dirty="0" smtClean="0"/>
              <a:t>86% </a:t>
            </a:r>
            <a:r>
              <a:rPr lang="en-US" sz="2000" i="1" dirty="0"/>
              <a:t>positive impact, </a:t>
            </a:r>
            <a:r>
              <a:rPr lang="en-US" sz="2000" i="1" dirty="0" smtClean="0"/>
              <a:t>14% </a:t>
            </a:r>
            <a:r>
              <a:rPr lang="en-US" sz="2000" i="1" dirty="0"/>
              <a:t>negative </a:t>
            </a:r>
            <a:r>
              <a:rPr lang="en-US" sz="2000" i="1" dirty="0" smtClean="0"/>
              <a:t>impact</a:t>
            </a:r>
            <a:endParaRPr lang="en-US" dirty="0"/>
          </a:p>
          <a:p>
            <a:pPr>
              <a:buFont typeface="Wingdings" charset="2"/>
              <a:buChar char="Ø"/>
            </a:pPr>
            <a:r>
              <a:rPr lang="en-US" sz="2400" dirty="0" smtClean="0"/>
              <a:t>“Yes</a:t>
            </a:r>
            <a:r>
              <a:rPr lang="en-US" sz="2400" dirty="0"/>
              <a:t>, it has opened my eyes to a career with both a clinical and research orientated </a:t>
            </a:r>
            <a:r>
              <a:rPr lang="en-US" sz="2400" dirty="0" smtClean="0"/>
              <a:t>practice”.</a:t>
            </a:r>
          </a:p>
          <a:p>
            <a:pPr>
              <a:buFont typeface="Wingdings" charset="2"/>
              <a:buChar char="Ø"/>
            </a:pPr>
            <a:r>
              <a:rPr lang="en-US" sz="2400" dirty="0" smtClean="0"/>
              <a:t>“The </a:t>
            </a:r>
            <a:r>
              <a:rPr lang="en-US" sz="2400" dirty="0"/>
              <a:t>concentration has allowed me to learn more about basic science research. I plan on making research a part of my practice as a physician, and this work has allowed me to develop my practical skills as well as my ability to think critically about scientific work. I have spent and will continue to spend considerable time with the primary literature, and this will only help me as I move into the clinical setting. Additionally, I am eager for the opportunity to share this work through various meetings, and potentially publications.”</a:t>
            </a:r>
          </a:p>
          <a:p>
            <a:pPr>
              <a:buFont typeface="Wingdings" charset="2"/>
              <a:buChar char="Ø"/>
            </a:pPr>
            <a:endParaRPr lang="en-US" dirty="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87144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rSC</a:t>
            </a:r>
            <a:r>
              <a:rPr lang="en-US" dirty="0" smtClean="0"/>
              <a:t>: Have the long-term goal been reached?</a:t>
            </a:r>
            <a:endParaRPr lang="en-US" dirty="0"/>
          </a:p>
        </p:txBody>
      </p:sp>
      <p:sp>
        <p:nvSpPr>
          <p:cNvPr id="3" name="Content Placeholder 2"/>
          <p:cNvSpPr>
            <a:spLocks noGrp="1"/>
          </p:cNvSpPr>
          <p:nvPr>
            <p:ph idx="1"/>
          </p:nvPr>
        </p:nvSpPr>
        <p:spPr/>
        <p:txBody>
          <a:bodyPr/>
          <a:lstStyle/>
          <a:p>
            <a:r>
              <a:rPr lang="en-US" dirty="0" smtClean="0"/>
              <a:t>Students in the </a:t>
            </a:r>
            <a:r>
              <a:rPr lang="en-US" dirty="0" err="1" smtClean="0"/>
              <a:t>rSC</a:t>
            </a:r>
            <a:r>
              <a:rPr lang="en-US" dirty="0" smtClean="0"/>
              <a:t> classes of 2013-2015 have universally acknowledged growth as a scholar</a:t>
            </a:r>
          </a:p>
          <a:p>
            <a:r>
              <a:rPr lang="en-US" dirty="0" smtClean="0"/>
              <a:t>The majority of students </a:t>
            </a:r>
            <a:r>
              <a:rPr lang="en-US" dirty="0"/>
              <a:t>in the </a:t>
            </a:r>
            <a:r>
              <a:rPr lang="en-US" dirty="0" err="1" smtClean="0"/>
              <a:t>rSC</a:t>
            </a:r>
            <a:r>
              <a:rPr lang="en-US" dirty="0" smtClean="0"/>
              <a:t> classes </a:t>
            </a:r>
            <a:r>
              <a:rPr lang="en-US" dirty="0"/>
              <a:t>of 2013-2015 </a:t>
            </a:r>
            <a:r>
              <a:rPr lang="en-US" dirty="0" smtClean="0"/>
              <a:t>rate the research experience as a positive impact on their career direction</a:t>
            </a:r>
          </a:p>
          <a:p>
            <a:r>
              <a:rPr lang="en-US" dirty="0" smtClean="0"/>
              <a:t>The number of students who continue </a:t>
            </a:r>
            <a:r>
              <a:rPr lang="en-US" dirty="0"/>
              <a:t>into a residency related to their area of research has </a:t>
            </a:r>
            <a:r>
              <a:rPr lang="en-US" dirty="0" smtClean="0"/>
              <a:t>steadily increased </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0611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rSC</a:t>
            </a:r>
            <a:r>
              <a:rPr lang="en-US" dirty="0" smtClean="0"/>
              <a:t>: Has the long-term goal been reached?</a:t>
            </a:r>
            <a:endParaRPr lang="en-US" dirty="0"/>
          </a:p>
        </p:txBody>
      </p:sp>
      <p:sp>
        <p:nvSpPr>
          <p:cNvPr id="3" name="Content Placeholder 2"/>
          <p:cNvSpPr>
            <a:spLocks noGrp="1"/>
          </p:cNvSpPr>
          <p:nvPr>
            <p:ph idx="1"/>
          </p:nvPr>
        </p:nvSpPr>
        <p:spPr/>
        <p:txBody>
          <a:bodyPr/>
          <a:lstStyle/>
          <a:p>
            <a:r>
              <a:rPr lang="en-US" dirty="0" smtClean="0"/>
              <a:t>Has </a:t>
            </a:r>
            <a:r>
              <a:rPr lang="en-US" dirty="0"/>
              <a:t>the </a:t>
            </a:r>
            <a:r>
              <a:rPr lang="en-US" dirty="0" smtClean="0"/>
              <a:t>“acknowledgment of </a:t>
            </a:r>
            <a:r>
              <a:rPr lang="en-US" dirty="0"/>
              <a:t>growth as a </a:t>
            </a:r>
            <a:r>
              <a:rPr lang="en-US" dirty="0" smtClean="0"/>
              <a:t>scholar” affected the classroom performance?</a:t>
            </a:r>
          </a:p>
          <a:p>
            <a:pPr lvl="1">
              <a:buFont typeface="Wingdings" charset="2"/>
              <a:buChar char="Ø"/>
            </a:pPr>
            <a:r>
              <a:rPr lang="en-US" dirty="0" smtClean="0"/>
              <a:t>Preliminary data indicate no difference </a:t>
            </a:r>
            <a:r>
              <a:rPr lang="en-US" dirty="0"/>
              <a:t>in exam performance in Year 1 and 2 between </a:t>
            </a:r>
            <a:r>
              <a:rPr lang="en-US" dirty="0" err="1"/>
              <a:t>rSC</a:t>
            </a:r>
            <a:r>
              <a:rPr lang="en-US" dirty="0"/>
              <a:t> students and their </a:t>
            </a:r>
            <a:r>
              <a:rPr lang="en-US" dirty="0" smtClean="0"/>
              <a:t>peers </a:t>
            </a:r>
          </a:p>
          <a:p>
            <a:pPr lvl="1">
              <a:buFont typeface="Wingdings" charset="2"/>
              <a:buChar char="Ø"/>
            </a:pPr>
            <a:r>
              <a:rPr lang="en-US" dirty="0" smtClean="0"/>
              <a:t>Is this the right control group? The majority of students are enrolled in the Scholarly </a:t>
            </a:r>
            <a:r>
              <a:rPr lang="en-US" dirty="0"/>
              <a:t>C</a:t>
            </a:r>
            <a:r>
              <a:rPr lang="en-US" dirty="0" smtClean="0"/>
              <a:t>oncentration Program and engaged in scholarly inquiry</a:t>
            </a:r>
          </a:p>
          <a:p>
            <a:endParaRPr lang="en-US" dirty="0" smtClean="0"/>
          </a:p>
          <a:p>
            <a:endParaRPr lang="en-US" dirty="0" smtClean="0"/>
          </a:p>
          <a:p>
            <a:endParaRPr lang="en-US" dirty="0"/>
          </a:p>
        </p:txBody>
      </p:sp>
    </p:spTree>
    <p:extLst>
      <p:ext uri="{BB962C8B-B14F-4D97-AF65-F5344CB8AC3E}">
        <p14:creationId xmlns:p14="http://schemas.microsoft.com/office/powerpoint/2010/main" val="5214103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rSC</a:t>
            </a:r>
            <a:r>
              <a:rPr lang="en-US" dirty="0" smtClean="0"/>
              <a:t>: Have the long-term goals been reached?</a:t>
            </a:r>
            <a:endParaRPr lang="en-US" dirty="0"/>
          </a:p>
        </p:txBody>
      </p:sp>
      <p:sp>
        <p:nvSpPr>
          <p:cNvPr id="3" name="Content Placeholder 2"/>
          <p:cNvSpPr>
            <a:spLocks noGrp="1"/>
          </p:cNvSpPr>
          <p:nvPr>
            <p:ph idx="1"/>
          </p:nvPr>
        </p:nvSpPr>
        <p:spPr/>
        <p:txBody>
          <a:bodyPr/>
          <a:lstStyle/>
          <a:p>
            <a:r>
              <a:rPr lang="en-US" dirty="0"/>
              <a:t>How </a:t>
            </a:r>
            <a:r>
              <a:rPr lang="en-US" dirty="0" smtClean="0"/>
              <a:t>will the </a:t>
            </a:r>
            <a:r>
              <a:rPr lang="en-US" dirty="0"/>
              <a:t>research experience </a:t>
            </a:r>
            <a:r>
              <a:rPr lang="en-US" dirty="0" smtClean="0"/>
              <a:t>affect </a:t>
            </a:r>
            <a:r>
              <a:rPr lang="en-US" dirty="0"/>
              <a:t>the practice of medicine</a:t>
            </a:r>
            <a:r>
              <a:rPr lang="en-US" dirty="0" smtClean="0"/>
              <a:t>?</a:t>
            </a:r>
          </a:p>
          <a:p>
            <a:endParaRPr lang="en-US" dirty="0"/>
          </a:p>
          <a:p>
            <a:pPr lvl="1">
              <a:buFont typeface="Wingdings" charset="2"/>
              <a:buChar char="Ø"/>
            </a:pPr>
            <a:r>
              <a:rPr lang="en-US" dirty="0" smtClean="0"/>
              <a:t>Consider survey through alumni organization</a:t>
            </a:r>
          </a:p>
          <a:p>
            <a:pPr lvl="1">
              <a:buFont typeface="Wingdings" charset="2"/>
              <a:buChar char="Ø"/>
            </a:pPr>
            <a:r>
              <a:rPr lang="en-US" dirty="0" smtClean="0"/>
              <a:t>Consider residency survey</a:t>
            </a:r>
          </a:p>
          <a:p>
            <a:pPr lvl="1">
              <a:buFont typeface="Wingdings" charset="2"/>
              <a:buChar char="Ø"/>
            </a:pPr>
            <a:r>
              <a:rPr lang="en-US" dirty="0" smtClean="0"/>
              <a:t>Consider social media</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12513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3"/>
            <a:ext cx="8188914" cy="1355338"/>
          </a:xfrm>
        </p:spPr>
        <p:txBody>
          <a:bodyPr/>
          <a:lstStyle/>
          <a:p>
            <a:r>
              <a:rPr lang="en-US" sz="3200" dirty="0" smtClean="0"/>
              <a:t>The role of the elective </a:t>
            </a:r>
            <a:r>
              <a:rPr lang="en-US" sz="3200" dirty="0" err="1" smtClean="0"/>
              <a:t>rSC</a:t>
            </a:r>
            <a:r>
              <a:rPr lang="en-US" sz="3200" dirty="0" smtClean="0"/>
              <a:t> in teaching scientific competency</a:t>
            </a:r>
            <a:endParaRPr lang="en-US" sz="3200" dirty="0"/>
          </a:p>
        </p:txBody>
      </p:sp>
      <p:sp>
        <p:nvSpPr>
          <p:cNvPr id="3" name="Content Placeholder 2"/>
          <p:cNvSpPr>
            <a:spLocks noGrp="1"/>
          </p:cNvSpPr>
          <p:nvPr>
            <p:ph idx="1"/>
          </p:nvPr>
        </p:nvSpPr>
        <p:spPr>
          <a:xfrm>
            <a:off x="1066800" y="1905000"/>
            <a:ext cx="7696199" cy="4055879"/>
          </a:xfrm>
        </p:spPr>
        <p:txBody>
          <a:bodyPr/>
          <a:lstStyle/>
          <a:p>
            <a:r>
              <a:rPr lang="en-US" dirty="0" smtClean="0"/>
              <a:t>Collaborate with EBM course</a:t>
            </a:r>
            <a:endParaRPr lang="en-US" dirty="0"/>
          </a:p>
          <a:p>
            <a:pPr lvl="1">
              <a:buFont typeface="Wingdings" charset="2"/>
              <a:buChar char="Ø"/>
            </a:pPr>
            <a:r>
              <a:rPr lang="en-US" dirty="0"/>
              <a:t>Curriculum in </a:t>
            </a:r>
            <a:r>
              <a:rPr lang="en-US" dirty="0" smtClean="0"/>
              <a:t>‘Statistics </a:t>
            </a:r>
            <a:r>
              <a:rPr lang="en-US" dirty="0"/>
              <a:t>and Experimental </a:t>
            </a:r>
            <a:r>
              <a:rPr lang="en-US" dirty="0" smtClean="0"/>
              <a:t>Design’ and ‘Responsible Conduct in Research’ to complement EBM curriculum </a:t>
            </a:r>
            <a:endParaRPr lang="en-US" dirty="0"/>
          </a:p>
          <a:p>
            <a:pPr lvl="1"/>
            <a:endParaRPr lang="en-US" dirty="0"/>
          </a:p>
          <a:p>
            <a:pPr lvl="0"/>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34298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88914" cy="1355338"/>
          </a:xfrm>
        </p:spPr>
        <p:txBody>
          <a:bodyPr/>
          <a:lstStyle/>
          <a:p>
            <a:r>
              <a:rPr lang="en-US" sz="3200" dirty="0"/>
              <a:t>Which of the following poses a challenge for </a:t>
            </a:r>
            <a:r>
              <a:rPr lang="en-US" sz="3200" dirty="0" smtClean="0"/>
              <a:t>medical </a:t>
            </a:r>
            <a:r>
              <a:rPr lang="en-US" sz="3200" dirty="0"/>
              <a:t>students to have a successful research experience?</a:t>
            </a:r>
          </a:p>
        </p:txBody>
      </p:sp>
      <p:sp>
        <p:nvSpPr>
          <p:cNvPr id="3" name="Content Placeholder 2"/>
          <p:cNvSpPr>
            <a:spLocks noGrp="1"/>
          </p:cNvSpPr>
          <p:nvPr>
            <p:ph idx="1"/>
          </p:nvPr>
        </p:nvSpPr>
        <p:spPr>
          <a:xfrm>
            <a:off x="1066800" y="1905000"/>
            <a:ext cx="7696199" cy="4055879"/>
          </a:xfrm>
        </p:spPr>
        <p:txBody>
          <a:bodyPr/>
          <a:lstStyle/>
          <a:p>
            <a:pPr marL="514350" indent="-514350">
              <a:buFont typeface="+mj-lt"/>
              <a:buAutoNum type="alphaUcPeriod"/>
            </a:pPr>
            <a:r>
              <a:rPr lang="en-US" dirty="0"/>
              <a:t>Data collection</a:t>
            </a:r>
          </a:p>
          <a:p>
            <a:pPr marL="514350" indent="-514350">
              <a:buFont typeface="+mj-lt"/>
              <a:buAutoNum type="alphaUcPeriod"/>
            </a:pPr>
            <a:r>
              <a:rPr lang="en-US" dirty="0" smtClean="0"/>
              <a:t>The clinical years</a:t>
            </a:r>
          </a:p>
          <a:p>
            <a:pPr marL="514350" indent="-514350">
              <a:buFont typeface="+mj-lt"/>
              <a:buAutoNum type="alphaUcPeriod"/>
            </a:pPr>
            <a:r>
              <a:rPr lang="en-US" dirty="0" smtClean="0"/>
              <a:t>The mentors</a:t>
            </a:r>
          </a:p>
          <a:p>
            <a:endParaRPr lang="en-US" dirty="0"/>
          </a:p>
          <a:p>
            <a:pPr marL="0" lvl="0" indent="0">
              <a:buNone/>
            </a:pP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4650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rSC</a:t>
            </a:r>
            <a:r>
              <a:rPr lang="en-US" dirty="0" smtClean="0"/>
              <a:t>: Goals and Objectives cont’d</a:t>
            </a:r>
            <a:endParaRPr lang="en-US" dirty="0"/>
          </a:p>
        </p:txBody>
      </p:sp>
      <p:sp>
        <p:nvSpPr>
          <p:cNvPr id="3" name="Content Placeholder 2"/>
          <p:cNvSpPr>
            <a:spLocks noGrp="1"/>
          </p:cNvSpPr>
          <p:nvPr>
            <p:ph idx="1"/>
          </p:nvPr>
        </p:nvSpPr>
        <p:spPr>
          <a:xfrm>
            <a:off x="533400" y="1659121"/>
            <a:ext cx="8381999" cy="4894079"/>
          </a:xfrm>
        </p:spPr>
        <p:txBody>
          <a:bodyPr/>
          <a:lstStyle/>
          <a:p>
            <a:r>
              <a:rPr lang="en-US" b="1" dirty="0"/>
              <a:t>Specifically</a:t>
            </a:r>
            <a:r>
              <a:rPr lang="en-US" dirty="0"/>
              <a:t>, the Research Scholarly Concentration program will: </a:t>
            </a:r>
          </a:p>
          <a:p>
            <a:pPr lvl="0"/>
            <a:r>
              <a:rPr lang="en-US" dirty="0"/>
              <a:t>provide the students with a supportive frame work for identifying research interests and aid in finding a research mentor with whom to develop a hypothesis. </a:t>
            </a:r>
          </a:p>
          <a:p>
            <a:pPr lvl="0"/>
            <a:r>
              <a:rPr lang="en-US" dirty="0"/>
              <a:t>identify funding agencies to which students may apply and to facilitate competitive research proposals</a:t>
            </a:r>
            <a:r>
              <a:rPr lang="en-US" dirty="0" smtClean="0"/>
              <a:t>.</a:t>
            </a:r>
            <a:r>
              <a:rPr lang="en-US" dirty="0"/>
              <a:t> </a:t>
            </a:r>
          </a:p>
          <a:p>
            <a:endParaRPr lang="en-US" dirty="0"/>
          </a:p>
        </p:txBody>
      </p:sp>
    </p:spTree>
    <p:extLst>
      <p:ext uri="{BB962C8B-B14F-4D97-AF65-F5344CB8AC3E}">
        <p14:creationId xmlns:p14="http://schemas.microsoft.com/office/powerpoint/2010/main" val="3892115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3"/>
            <a:ext cx="8188914" cy="1355338"/>
          </a:xfrm>
        </p:spPr>
        <p:txBody>
          <a:bodyPr/>
          <a:lstStyle/>
          <a:p>
            <a:r>
              <a:rPr lang="en-US" sz="3200" dirty="0" smtClean="0"/>
              <a:t>Which of the following poses a challenge for medical students to have a successful research experience?</a:t>
            </a:r>
            <a:endParaRPr lang="en-US" sz="3200" dirty="0"/>
          </a:p>
        </p:txBody>
      </p:sp>
      <p:sp>
        <p:nvSpPr>
          <p:cNvPr id="3" name="Content Placeholder 2"/>
          <p:cNvSpPr>
            <a:spLocks noGrp="1"/>
          </p:cNvSpPr>
          <p:nvPr>
            <p:ph idx="1"/>
          </p:nvPr>
        </p:nvSpPr>
        <p:spPr>
          <a:xfrm>
            <a:off x="1066800" y="1905000"/>
            <a:ext cx="7696199" cy="4055879"/>
          </a:xfrm>
        </p:spPr>
        <p:txBody>
          <a:bodyPr/>
          <a:lstStyle/>
          <a:p>
            <a:pPr marL="514350" indent="-514350">
              <a:buFont typeface="+mj-lt"/>
              <a:buAutoNum type="alphaUcPeriod"/>
            </a:pPr>
            <a:r>
              <a:rPr lang="en-US" dirty="0"/>
              <a:t>Data collection</a:t>
            </a:r>
          </a:p>
          <a:p>
            <a:pPr marL="514350" indent="-514350">
              <a:buFont typeface="+mj-lt"/>
              <a:buAutoNum type="alphaUcPeriod"/>
            </a:pPr>
            <a:r>
              <a:rPr lang="en-US" dirty="0" smtClean="0"/>
              <a:t>The clinical years</a:t>
            </a:r>
          </a:p>
          <a:p>
            <a:pPr marL="514350" indent="-514350">
              <a:buFont typeface="+mj-lt"/>
              <a:buAutoNum type="alphaUcPeriod"/>
            </a:pPr>
            <a:r>
              <a:rPr lang="en-US" dirty="0" smtClean="0"/>
              <a:t>The mentors</a:t>
            </a:r>
          </a:p>
          <a:p>
            <a:pPr marL="514350" indent="-514350">
              <a:buFont typeface="+mj-lt"/>
              <a:buAutoNum type="alphaUcPeriod"/>
            </a:pPr>
            <a:endParaRPr lang="en-US" dirty="0"/>
          </a:p>
          <a:p>
            <a:pPr marL="0" indent="0">
              <a:buNone/>
            </a:pPr>
            <a:r>
              <a:rPr lang="en-US" dirty="0" smtClean="0"/>
              <a:t>Answer: B and C are correct, A only indirectly</a:t>
            </a:r>
          </a:p>
          <a:p>
            <a:endParaRPr lang="en-US" dirty="0"/>
          </a:p>
          <a:p>
            <a:pPr marL="0" lvl="0" indent="0">
              <a:buNone/>
            </a:pP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535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3"/>
            <a:ext cx="8188914" cy="1355338"/>
          </a:xfrm>
        </p:spPr>
        <p:txBody>
          <a:bodyPr/>
          <a:lstStyle/>
          <a:p>
            <a:r>
              <a:rPr lang="en-US" sz="3200" dirty="0" smtClean="0"/>
              <a:t>Acknowledgement and Thank You!</a:t>
            </a:r>
            <a:endParaRPr lang="en-US" sz="3200" dirty="0"/>
          </a:p>
        </p:txBody>
      </p:sp>
      <p:sp>
        <p:nvSpPr>
          <p:cNvPr id="3" name="Content Placeholder 2"/>
          <p:cNvSpPr>
            <a:spLocks noGrp="1"/>
          </p:cNvSpPr>
          <p:nvPr>
            <p:ph idx="1"/>
          </p:nvPr>
        </p:nvSpPr>
        <p:spPr>
          <a:xfrm>
            <a:off x="1066800" y="1905000"/>
            <a:ext cx="7696199" cy="4055879"/>
          </a:xfrm>
        </p:spPr>
        <p:txBody>
          <a:bodyPr/>
          <a:lstStyle/>
          <a:p>
            <a:r>
              <a:rPr lang="en-US" dirty="0" smtClean="0"/>
              <a:t>Dr. Samuel </a:t>
            </a:r>
            <a:r>
              <a:rPr lang="en-US" dirty="0" err="1" smtClean="0"/>
              <a:t>Saporta</a:t>
            </a:r>
            <a:r>
              <a:rPr lang="en-US" dirty="0" smtClean="0"/>
              <a:t>, retired </a:t>
            </a:r>
            <a:r>
              <a:rPr lang="en-US" dirty="0" err="1" smtClean="0"/>
              <a:t>rSC</a:t>
            </a:r>
            <a:r>
              <a:rPr lang="en-US" dirty="0" smtClean="0"/>
              <a:t> Co-Leader</a:t>
            </a:r>
          </a:p>
          <a:p>
            <a:r>
              <a:rPr lang="en-US" dirty="0" smtClean="0"/>
              <a:t>Dr. </a:t>
            </a:r>
            <a:r>
              <a:rPr lang="en-US" dirty="0" err="1" smtClean="0"/>
              <a:t>Charurut</a:t>
            </a:r>
            <a:r>
              <a:rPr lang="en-US" dirty="0" smtClean="0"/>
              <a:t> </a:t>
            </a:r>
            <a:r>
              <a:rPr lang="en-US" dirty="0" err="1" smtClean="0"/>
              <a:t>Somboonwit</a:t>
            </a:r>
            <a:r>
              <a:rPr lang="en-US" dirty="0" smtClean="0"/>
              <a:t>, Co-Leader of </a:t>
            </a:r>
            <a:r>
              <a:rPr lang="en-US" dirty="0" err="1" smtClean="0"/>
              <a:t>rSC</a:t>
            </a:r>
            <a:endParaRPr lang="en-US" dirty="0" smtClean="0"/>
          </a:p>
          <a:p>
            <a:r>
              <a:rPr lang="en-US" dirty="0" smtClean="0"/>
              <a:t>Dawn </a:t>
            </a:r>
            <a:r>
              <a:rPr lang="en-US" dirty="0" err="1" smtClean="0"/>
              <a:t>Schocken</a:t>
            </a:r>
            <a:r>
              <a:rPr lang="en-US" dirty="0" smtClean="0"/>
              <a:t>, Co-Leader of </a:t>
            </a:r>
            <a:r>
              <a:rPr lang="en-US" dirty="0" err="1" smtClean="0"/>
              <a:t>rSC</a:t>
            </a:r>
            <a:endParaRPr lang="en-US" dirty="0" smtClean="0"/>
          </a:p>
          <a:p>
            <a:r>
              <a:rPr lang="en-US" dirty="0" smtClean="0"/>
              <a:t>Dr. Susan </a:t>
            </a:r>
            <a:r>
              <a:rPr lang="en-US" dirty="0" err="1" smtClean="0"/>
              <a:t>Pross</a:t>
            </a:r>
            <a:r>
              <a:rPr lang="en-US" dirty="0" smtClean="0"/>
              <a:t>, Director of SCP</a:t>
            </a:r>
          </a:p>
          <a:p>
            <a:r>
              <a:rPr lang="en-US" dirty="0" smtClean="0"/>
              <a:t>Roberta J. Collins, Program Manager of SCP</a:t>
            </a:r>
          </a:p>
          <a:p>
            <a:r>
              <a:rPr lang="en-US" b="1" dirty="0" smtClean="0"/>
              <a:t>The Mentors of USF Health</a:t>
            </a:r>
          </a:p>
          <a:p>
            <a:r>
              <a:rPr lang="en-US" dirty="0" smtClean="0"/>
              <a:t>Office of </a:t>
            </a:r>
            <a:r>
              <a:rPr lang="en-US" dirty="0"/>
              <a:t>E</a:t>
            </a:r>
            <a:r>
              <a:rPr lang="en-US" dirty="0" smtClean="0"/>
              <a:t>ducational Affairs at the </a:t>
            </a:r>
            <a:r>
              <a:rPr lang="en-US" dirty="0" err="1" smtClean="0"/>
              <a:t>Morsani</a:t>
            </a:r>
            <a:r>
              <a:rPr lang="en-US" dirty="0" smtClean="0"/>
              <a:t> College of Medicine, University of South Florida</a:t>
            </a:r>
          </a:p>
          <a:p>
            <a:pPr lvl="1"/>
            <a:endParaRPr lang="en-US" dirty="0"/>
          </a:p>
          <a:p>
            <a:pPr lvl="0"/>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6301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rSC</a:t>
            </a:r>
            <a:r>
              <a:rPr lang="en-US" dirty="0" smtClean="0"/>
              <a:t>: Goals and Objectives cont’d</a:t>
            </a:r>
            <a:endParaRPr lang="en-US" dirty="0"/>
          </a:p>
        </p:txBody>
      </p:sp>
      <p:sp>
        <p:nvSpPr>
          <p:cNvPr id="3" name="Content Placeholder 2"/>
          <p:cNvSpPr>
            <a:spLocks noGrp="1"/>
          </p:cNvSpPr>
          <p:nvPr>
            <p:ph idx="1"/>
          </p:nvPr>
        </p:nvSpPr>
        <p:spPr>
          <a:xfrm>
            <a:off x="533400" y="1659121"/>
            <a:ext cx="8381999" cy="4894079"/>
          </a:xfrm>
        </p:spPr>
        <p:txBody>
          <a:bodyPr/>
          <a:lstStyle/>
          <a:p>
            <a:pPr lvl="0"/>
            <a:r>
              <a:rPr lang="en-US" dirty="0"/>
              <a:t>provide a curriculum that will teach tools for conducting research </a:t>
            </a:r>
            <a:endParaRPr lang="en-US" dirty="0" smtClean="0"/>
          </a:p>
          <a:p>
            <a:pPr lvl="0"/>
            <a:r>
              <a:rPr lang="en-US" dirty="0"/>
              <a:t>p</a:t>
            </a:r>
            <a:r>
              <a:rPr lang="en-US" dirty="0" smtClean="0"/>
              <a:t>rovide a forum to develop </a:t>
            </a:r>
            <a:r>
              <a:rPr lang="en-US" dirty="0"/>
              <a:t>scientific thinking and presentation skills. </a:t>
            </a:r>
          </a:p>
          <a:p>
            <a:pPr lvl="0"/>
            <a:r>
              <a:rPr lang="en-US" dirty="0"/>
              <a:t>facilitate recognition at the time of </a:t>
            </a:r>
            <a:r>
              <a:rPr lang="en-US" dirty="0" smtClean="0"/>
              <a:t>graduation</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57251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rSC</a:t>
            </a:r>
            <a:r>
              <a:rPr lang="en-US" dirty="0" smtClean="0"/>
              <a:t>: Program Outline</a:t>
            </a:r>
            <a:endParaRPr lang="en-US" dirty="0"/>
          </a:p>
        </p:txBody>
      </p:sp>
      <p:pic>
        <p:nvPicPr>
          <p:cNvPr id="7" name="Picture 6"/>
          <p:cNvPicPr>
            <a:picLocks noChangeAspect="1"/>
          </p:cNvPicPr>
          <p:nvPr/>
        </p:nvPicPr>
        <p:blipFill>
          <a:blip r:embed="rId2"/>
          <a:stretch>
            <a:fillRect/>
          </a:stretch>
        </p:blipFill>
        <p:spPr>
          <a:xfrm>
            <a:off x="233143" y="1435100"/>
            <a:ext cx="8554039" cy="5270500"/>
          </a:xfrm>
          <a:prstGeom prst="rect">
            <a:avLst/>
          </a:prstGeom>
        </p:spPr>
      </p:pic>
    </p:spTree>
    <p:extLst>
      <p:ext uri="{BB962C8B-B14F-4D97-AF65-F5344CB8AC3E}">
        <p14:creationId xmlns:p14="http://schemas.microsoft.com/office/powerpoint/2010/main" val="231782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8188914" cy="939080"/>
          </a:xfrm>
        </p:spPr>
        <p:txBody>
          <a:bodyPr/>
          <a:lstStyle/>
          <a:p>
            <a:r>
              <a:rPr lang="en-US" dirty="0" err="1"/>
              <a:t>rSC</a:t>
            </a:r>
            <a:r>
              <a:rPr lang="en-US" dirty="0"/>
              <a:t>: </a:t>
            </a:r>
            <a:r>
              <a:rPr lang="en-US" dirty="0" smtClean="0"/>
              <a:t>Curriculum</a:t>
            </a:r>
            <a:endParaRPr lang="en-US" dirty="0"/>
          </a:p>
        </p:txBody>
      </p:sp>
      <p:sp>
        <p:nvSpPr>
          <p:cNvPr id="3" name="Content Placeholder 2"/>
          <p:cNvSpPr>
            <a:spLocks noGrp="1"/>
          </p:cNvSpPr>
          <p:nvPr>
            <p:ph idx="1"/>
          </p:nvPr>
        </p:nvSpPr>
        <p:spPr>
          <a:xfrm>
            <a:off x="304800" y="1295400"/>
            <a:ext cx="8610599" cy="3200400"/>
          </a:xfrm>
        </p:spPr>
        <p:txBody>
          <a:bodyPr/>
          <a:lstStyle/>
          <a:p>
            <a:pPr lvl="0"/>
            <a:r>
              <a:rPr lang="en-US" dirty="0"/>
              <a:t>Statistics and Experimental Design </a:t>
            </a:r>
          </a:p>
          <a:p>
            <a:pPr lvl="1">
              <a:buFont typeface="Courier New"/>
              <a:buChar char="o"/>
            </a:pPr>
            <a:r>
              <a:rPr lang="en-US" dirty="0"/>
              <a:t>Explanation and application of basic statistical methods </a:t>
            </a:r>
          </a:p>
          <a:p>
            <a:pPr lvl="0"/>
            <a:r>
              <a:rPr lang="en-US" dirty="0"/>
              <a:t>Responsible Conduct in Research</a:t>
            </a:r>
          </a:p>
          <a:p>
            <a:pPr lvl="1">
              <a:buFont typeface="Courier New"/>
              <a:buChar char="o"/>
            </a:pPr>
            <a:r>
              <a:rPr lang="en-US" dirty="0"/>
              <a:t>Training on how to develop a clinical study and write the IRB protocol</a:t>
            </a:r>
          </a:p>
          <a:p>
            <a:pPr lvl="0"/>
            <a:r>
              <a:rPr lang="en-US" dirty="0"/>
              <a:t>Research Success Skills</a:t>
            </a:r>
          </a:p>
          <a:p>
            <a:pPr lvl="1">
              <a:buFont typeface="Courier New"/>
              <a:buChar char="o"/>
            </a:pPr>
            <a:r>
              <a:rPr lang="en-US" dirty="0"/>
              <a:t>Instructions on how to prepare a poster, talk, research proposal and resume </a:t>
            </a:r>
          </a:p>
          <a:p>
            <a:pPr lvl="0"/>
            <a:r>
              <a:rPr lang="en-US" dirty="0"/>
              <a:t>Practicum in Experimental Methods </a:t>
            </a:r>
          </a:p>
          <a:p>
            <a:pPr lvl="1">
              <a:buFont typeface="Courier New"/>
              <a:buChar char="o"/>
            </a:pPr>
            <a:r>
              <a:rPr lang="en-US" dirty="0"/>
              <a:t>Typically given by research </a:t>
            </a:r>
            <a:r>
              <a:rPr lang="en-US" dirty="0" smtClean="0"/>
              <a:t>mentor</a:t>
            </a:r>
            <a:endParaRPr lang="en-US" dirty="0"/>
          </a:p>
        </p:txBody>
      </p:sp>
    </p:spTree>
    <p:extLst>
      <p:ext uri="{BB962C8B-B14F-4D97-AF65-F5344CB8AC3E}">
        <p14:creationId xmlns:p14="http://schemas.microsoft.com/office/powerpoint/2010/main" val="1415863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52400"/>
            <a:ext cx="8188914" cy="939080"/>
          </a:xfrm>
        </p:spPr>
        <p:txBody>
          <a:bodyPr/>
          <a:lstStyle/>
          <a:p>
            <a:r>
              <a:rPr lang="en-US" dirty="0" err="1"/>
              <a:t>rSC</a:t>
            </a:r>
            <a:r>
              <a:rPr lang="en-US" dirty="0"/>
              <a:t>: C</a:t>
            </a:r>
            <a:r>
              <a:rPr lang="en-US" dirty="0" smtClean="0"/>
              <a:t>urriculum cont’d</a:t>
            </a:r>
            <a:endParaRPr lang="en-US" dirty="0"/>
          </a:p>
        </p:txBody>
      </p:sp>
      <p:sp>
        <p:nvSpPr>
          <p:cNvPr id="3" name="Content Placeholder 2"/>
          <p:cNvSpPr>
            <a:spLocks noGrp="1"/>
          </p:cNvSpPr>
          <p:nvPr>
            <p:ph idx="1"/>
          </p:nvPr>
        </p:nvSpPr>
        <p:spPr>
          <a:xfrm>
            <a:off x="304800" y="1295400"/>
            <a:ext cx="8610599" cy="4343400"/>
          </a:xfrm>
        </p:spPr>
        <p:txBody>
          <a:bodyPr/>
          <a:lstStyle/>
          <a:p>
            <a:pPr lvl="0"/>
            <a:r>
              <a:rPr lang="en-US" dirty="0"/>
              <a:t>Journal club in </a:t>
            </a:r>
            <a:r>
              <a:rPr lang="en-US" dirty="0" smtClean="0"/>
              <a:t>Biomedical </a:t>
            </a:r>
            <a:r>
              <a:rPr lang="en-US" dirty="0"/>
              <a:t>Science Research</a:t>
            </a:r>
          </a:p>
          <a:p>
            <a:pPr lvl="1">
              <a:buFont typeface="Courier New"/>
              <a:buChar char="o"/>
            </a:pPr>
            <a:r>
              <a:rPr lang="en-US" dirty="0"/>
              <a:t>This course will provide students with experience in reading and critically evaluating research literature.  After an introduction in how to read scientific articles, students will present </a:t>
            </a:r>
            <a:r>
              <a:rPr lang="en-US" dirty="0" smtClean="0"/>
              <a:t>a </a:t>
            </a:r>
            <a:r>
              <a:rPr lang="en-US" dirty="0"/>
              <a:t>journal article </a:t>
            </a:r>
            <a:r>
              <a:rPr lang="en-US" dirty="0" smtClean="0"/>
              <a:t>of their choosing.  </a:t>
            </a:r>
          </a:p>
          <a:p>
            <a:pPr lvl="0"/>
            <a:r>
              <a:rPr lang="en-US" dirty="0" smtClean="0"/>
              <a:t>Seminars in Biomedical Science Research</a:t>
            </a:r>
          </a:p>
          <a:p>
            <a:pPr lvl="1">
              <a:buFont typeface="Courier New"/>
              <a:buChar char="o"/>
            </a:pPr>
            <a:r>
              <a:rPr lang="en-US" dirty="0" smtClean="0"/>
              <a:t>Second </a:t>
            </a:r>
            <a:r>
              <a:rPr lang="en-US" dirty="0"/>
              <a:t>and fourth year students will present their research </a:t>
            </a:r>
            <a:r>
              <a:rPr lang="en-US" dirty="0" smtClean="0"/>
              <a:t>findings </a:t>
            </a:r>
            <a:endParaRPr lang="en-US" dirty="0"/>
          </a:p>
          <a:p>
            <a:endParaRPr lang="en-US" dirty="0"/>
          </a:p>
        </p:txBody>
      </p:sp>
    </p:spTree>
    <p:extLst>
      <p:ext uri="{BB962C8B-B14F-4D97-AF65-F5344CB8AC3E}">
        <p14:creationId xmlns:p14="http://schemas.microsoft.com/office/powerpoint/2010/main" val="1893197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202937"/>
          </a:xfrm>
        </p:spPr>
        <p:txBody>
          <a:bodyPr/>
          <a:lstStyle/>
          <a:p>
            <a:r>
              <a:rPr lang="en-US" dirty="0" err="1"/>
              <a:t>rSC</a:t>
            </a:r>
            <a:r>
              <a:rPr lang="en-US" dirty="0"/>
              <a:t>: O</a:t>
            </a:r>
            <a:r>
              <a:rPr lang="en-US" dirty="0" smtClean="0"/>
              <a:t>pportunities, Obstacles, Outcome</a:t>
            </a:r>
            <a:endParaRPr lang="en-US" dirty="0"/>
          </a:p>
        </p:txBody>
      </p:sp>
      <p:sp>
        <p:nvSpPr>
          <p:cNvPr id="3" name="Content Placeholder 2"/>
          <p:cNvSpPr>
            <a:spLocks noGrp="1"/>
          </p:cNvSpPr>
          <p:nvPr>
            <p:ph idx="1"/>
          </p:nvPr>
        </p:nvSpPr>
        <p:spPr>
          <a:xfrm>
            <a:off x="609600" y="1371600"/>
            <a:ext cx="8305799" cy="5334000"/>
          </a:xfrm>
        </p:spPr>
        <p:txBody>
          <a:bodyPr/>
          <a:lstStyle/>
          <a:p>
            <a:r>
              <a:rPr lang="en-US" dirty="0" smtClean="0"/>
              <a:t>Opportunities</a:t>
            </a:r>
          </a:p>
          <a:p>
            <a:pPr lvl="1">
              <a:buFont typeface="Wingdings" charset="2"/>
              <a:buChar char="Ø"/>
            </a:pPr>
            <a:r>
              <a:rPr lang="en-US" dirty="0" smtClean="0"/>
              <a:t>To teach scientific inquiry in the face of expanding scientific knowledge </a:t>
            </a:r>
          </a:p>
          <a:p>
            <a:pPr lvl="2">
              <a:buFont typeface="Courier New"/>
              <a:buChar char="o"/>
            </a:pPr>
            <a:r>
              <a:rPr lang="en-US" dirty="0"/>
              <a:t>S</a:t>
            </a:r>
            <a:r>
              <a:rPr lang="en-US" dirty="0" smtClean="0"/>
              <a:t>cientific literacy</a:t>
            </a:r>
          </a:p>
          <a:p>
            <a:pPr lvl="2">
              <a:buFont typeface="Courier New"/>
              <a:buChar char="o"/>
            </a:pPr>
            <a:r>
              <a:rPr lang="en-US" dirty="0" smtClean="0"/>
              <a:t>Lifelong learning</a:t>
            </a:r>
          </a:p>
          <a:p>
            <a:r>
              <a:rPr lang="en-US" dirty="0"/>
              <a:t>Outcome evaluation</a:t>
            </a:r>
          </a:p>
          <a:p>
            <a:pPr lvl="1">
              <a:buFont typeface="Wingdings" charset="2"/>
              <a:buChar char="Ø"/>
            </a:pPr>
            <a:r>
              <a:rPr lang="en-US" dirty="0"/>
              <a:t>Publications</a:t>
            </a:r>
          </a:p>
          <a:p>
            <a:pPr lvl="1">
              <a:buFont typeface="Wingdings" charset="2"/>
              <a:buChar char="Ø"/>
            </a:pPr>
            <a:r>
              <a:rPr lang="en-US" dirty="0"/>
              <a:t>Student evaluation of the </a:t>
            </a:r>
            <a:r>
              <a:rPr lang="en-US" dirty="0" smtClean="0"/>
              <a:t>program</a:t>
            </a:r>
          </a:p>
          <a:p>
            <a:r>
              <a:rPr lang="en-US" dirty="0" smtClean="0"/>
              <a:t>Obstacles</a:t>
            </a:r>
          </a:p>
          <a:p>
            <a:pPr lvl="1">
              <a:buFont typeface="Wingdings" charset="2"/>
              <a:buChar char="Ø"/>
            </a:pPr>
            <a:r>
              <a:rPr lang="en-US" dirty="0" smtClean="0"/>
              <a:t>The clinical years</a:t>
            </a:r>
          </a:p>
          <a:p>
            <a:pPr lvl="1">
              <a:buFont typeface="Wingdings" charset="2"/>
              <a:buChar char="Ø"/>
            </a:pPr>
            <a:r>
              <a:rPr lang="en-US" dirty="0" smtClean="0"/>
              <a:t>Projects and research </a:t>
            </a:r>
            <a:r>
              <a:rPr lang="en-US" dirty="0"/>
              <a:t>m</a:t>
            </a:r>
            <a:r>
              <a:rPr lang="en-US" dirty="0" smtClean="0"/>
              <a:t>entors</a:t>
            </a:r>
          </a:p>
          <a:p>
            <a:pPr lvl="1">
              <a:buFont typeface="Wingdings" charset="2"/>
              <a:buChar char="Ø"/>
            </a:pPr>
            <a:r>
              <a:rPr lang="en-US" dirty="0" smtClean="0"/>
              <a:t>Data collection to evaluate the program </a:t>
            </a:r>
          </a:p>
          <a:p>
            <a:endParaRPr lang="en-US" dirty="0" smtClean="0"/>
          </a:p>
          <a:p>
            <a:endParaRPr lang="en-US" dirty="0" smtClean="0"/>
          </a:p>
          <a:p>
            <a:endParaRPr lang="en-US" dirty="0"/>
          </a:p>
        </p:txBody>
      </p:sp>
    </p:spTree>
    <p:extLst>
      <p:ext uri="{BB962C8B-B14F-4D97-AF65-F5344CB8AC3E}">
        <p14:creationId xmlns:p14="http://schemas.microsoft.com/office/powerpoint/2010/main" val="3098508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68662"/>
            <a:ext cx="8188914" cy="1202937"/>
          </a:xfrm>
        </p:spPr>
        <p:txBody>
          <a:bodyPr/>
          <a:lstStyle/>
          <a:p>
            <a:pPr lvl="1"/>
            <a:r>
              <a:rPr lang="en-US" dirty="0" err="1"/>
              <a:t>rSC</a:t>
            </a:r>
            <a:r>
              <a:rPr lang="en-US" dirty="0"/>
              <a:t>: </a:t>
            </a:r>
            <a:r>
              <a:rPr lang="en-US" dirty="0" smtClean="0"/>
              <a:t> The Clinical Years</a:t>
            </a:r>
            <a:endParaRPr lang="en-US" dirty="0"/>
          </a:p>
        </p:txBody>
      </p:sp>
      <p:sp>
        <p:nvSpPr>
          <p:cNvPr id="3" name="Content Placeholder 2"/>
          <p:cNvSpPr>
            <a:spLocks noGrp="1"/>
          </p:cNvSpPr>
          <p:nvPr>
            <p:ph idx="1"/>
          </p:nvPr>
        </p:nvSpPr>
        <p:spPr>
          <a:xfrm>
            <a:off x="1066800" y="1676400"/>
            <a:ext cx="7848599" cy="1905000"/>
          </a:xfrm>
        </p:spPr>
        <p:txBody>
          <a:bodyPr/>
          <a:lstStyle/>
          <a:p>
            <a:r>
              <a:rPr lang="en-US" dirty="0"/>
              <a:t>The </a:t>
            </a:r>
            <a:r>
              <a:rPr lang="en-US" dirty="0" smtClean="0"/>
              <a:t>schedule </a:t>
            </a:r>
            <a:r>
              <a:rPr lang="en-US" dirty="0"/>
              <a:t>of 3</a:t>
            </a:r>
            <a:r>
              <a:rPr lang="en-US" baseline="30000" dirty="0"/>
              <a:t>rd</a:t>
            </a:r>
            <a:r>
              <a:rPr lang="en-US" dirty="0"/>
              <a:t> year allows for insufficient </a:t>
            </a:r>
            <a:r>
              <a:rPr lang="en-US" dirty="0" smtClean="0"/>
              <a:t>time </a:t>
            </a:r>
          </a:p>
          <a:p>
            <a:pPr lvl="1">
              <a:buFont typeface="Wingdings" charset="2"/>
              <a:buChar char="Ø"/>
            </a:pPr>
            <a:r>
              <a:rPr lang="en-US" dirty="0" smtClean="0"/>
              <a:t>to engage in research</a:t>
            </a:r>
          </a:p>
          <a:p>
            <a:pPr lvl="1">
              <a:buFont typeface="Wingdings" charset="2"/>
              <a:buChar char="Ø"/>
            </a:pPr>
            <a:r>
              <a:rPr lang="en-US" dirty="0" smtClean="0"/>
              <a:t>to participate in the </a:t>
            </a:r>
            <a:r>
              <a:rPr lang="en-US" dirty="0" err="1" smtClean="0"/>
              <a:t>rSC</a:t>
            </a:r>
            <a:r>
              <a:rPr lang="en-US" dirty="0" smtClean="0"/>
              <a:t> meetings</a:t>
            </a:r>
          </a:p>
          <a:p>
            <a:pPr lvl="2">
              <a:buFont typeface="Wingdings" charset="2"/>
              <a:buChar char="Ø"/>
            </a:pPr>
            <a:endParaRPr lang="en-US" dirty="0" smtClean="0"/>
          </a:p>
          <a:p>
            <a:endParaRPr lang="en-US" dirty="0" smtClean="0"/>
          </a:p>
          <a:p>
            <a:endParaRPr lang="en-US" dirty="0"/>
          </a:p>
        </p:txBody>
      </p:sp>
    </p:spTree>
    <p:extLst>
      <p:ext uri="{BB962C8B-B14F-4D97-AF65-F5344CB8AC3E}">
        <p14:creationId xmlns:p14="http://schemas.microsoft.com/office/powerpoint/2010/main" val="4169751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C01881354999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TC018813549991</Template>
  <TotalTime>1983</TotalTime>
  <Words>1669</Words>
  <Application>Microsoft Office PowerPoint</Application>
  <PresentationFormat>On-screen Show (4:3)</PresentationFormat>
  <Paragraphs>252</Paragraphs>
  <Slides>31</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31</vt:i4>
      </vt:variant>
    </vt:vector>
  </HeadingPairs>
  <TitlesOfParts>
    <vt:vector size="33" baseType="lpstr">
      <vt:lpstr>TC018813549991</vt:lpstr>
      <vt:lpstr>Lozen:Users:ingrid:Desktop:SCP%20Recap%20of%20Student%20Accomplishments%202-1-13IB.docx!OLE_LINK2</vt:lpstr>
      <vt:lpstr>Teaching Scientific Research Skills in an Elective Curriculum: Obstacles, Opportunities and Outcome </vt:lpstr>
      <vt:lpstr>The biomedical research scholarly concentration (rSC): Objectives and Goals</vt:lpstr>
      <vt:lpstr>rSC: Goals and Objectives cont’d</vt:lpstr>
      <vt:lpstr>rSC: Goals and Objectives cont’d</vt:lpstr>
      <vt:lpstr>rSC: Program Outline</vt:lpstr>
      <vt:lpstr>rSC: Curriculum</vt:lpstr>
      <vt:lpstr>rSC: Curriculum cont’d</vt:lpstr>
      <vt:lpstr>rSC: Opportunities, Obstacles, Outcome</vt:lpstr>
      <vt:lpstr>rSC:  The Clinical Years</vt:lpstr>
      <vt:lpstr>rSC: The Clinical Years</vt:lpstr>
      <vt:lpstr>rSC: The Clinical Years</vt:lpstr>
      <vt:lpstr>rSC:  Projects and Research Mentors </vt:lpstr>
      <vt:lpstr>rSC:  Projects and Research Mentors </vt:lpstr>
      <vt:lpstr>rSC:  Projects and Research Mentors </vt:lpstr>
      <vt:lpstr>rSC:  Projects and Research Mentors </vt:lpstr>
      <vt:lpstr>rSC: Data Collection to Evaluate the Program</vt:lpstr>
      <vt:lpstr>rSC: Data Collection to Evaluate the Program</vt:lpstr>
      <vt:lpstr>rSC: Data Collection to Evaluate the Program</vt:lpstr>
      <vt:lpstr>rSC: How has the Scholarly Concentrations Program helped you as a scholar?</vt:lpstr>
      <vt:lpstr>rSC: How has the Scholarly Concentrations Program helped you as a scholar?</vt:lpstr>
      <vt:lpstr>rSC: How has the Scholarly Concentrations Program helped you as a scholar?</vt:lpstr>
      <vt:lpstr>rSC: Has your experience in your selected concentration influenced your career direction?</vt:lpstr>
      <vt:lpstr>rSC: Has your experience in your selected concentration influenced your career direction?</vt:lpstr>
      <vt:lpstr>rSC: Has your experience in your selected concentration influenced your career direction?</vt:lpstr>
      <vt:lpstr>rSC: Have the long-term goal been reached?</vt:lpstr>
      <vt:lpstr>rSC: Has the long-term goal been reached?</vt:lpstr>
      <vt:lpstr>rSC: Have the long-term goals been reached?</vt:lpstr>
      <vt:lpstr>The role of the elective rSC in teaching scientific competency</vt:lpstr>
      <vt:lpstr>Which of the following poses a challenge for medical students to have a successful research experience?</vt:lpstr>
      <vt:lpstr>Which of the following poses a challenge for medical students to have a successful research experience?</vt:lpstr>
      <vt:lpstr>Acknowledgement and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Animated_DNA_Twirl</dc:title>
  <dc:creator>Dickins, Kirsten [BSD] - PSM</dc:creator>
  <dc:description>2010 animated medical dna template from PresentationPro.com</dc:description>
  <cp:lastModifiedBy>Dickins, Kirsten [BSD] - PSM</cp:lastModifiedBy>
  <cp:revision>46</cp:revision>
  <dcterms:modified xsi:type="dcterms:W3CDTF">2014-12-12T20:02:43Z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TC018813549991</vt:lpwstr>
  </property>
</Properties>
</file>