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7" r:id="rId2"/>
    <p:sldId id="259" r:id="rId3"/>
    <p:sldId id="279" r:id="rId4"/>
    <p:sldId id="280" r:id="rId5"/>
    <p:sldId id="272" r:id="rId6"/>
    <p:sldId id="289" r:id="rId7"/>
    <p:sldId id="276" r:id="rId8"/>
    <p:sldId id="284" r:id="rId9"/>
    <p:sldId id="273" r:id="rId10"/>
    <p:sldId id="281" r:id="rId11"/>
    <p:sldId id="261" r:id="rId12"/>
    <p:sldId id="262" r:id="rId13"/>
    <p:sldId id="285" r:id="rId14"/>
    <p:sldId id="263" r:id="rId15"/>
    <p:sldId id="286" r:id="rId16"/>
    <p:sldId id="269" r:id="rId17"/>
    <p:sldId id="288" r:id="rId18"/>
    <p:sldId id="264" r:id="rId19"/>
    <p:sldId id="287" r:id="rId20"/>
    <p:sldId id="282" r:id="rId21"/>
    <p:sldId id="283" r:id="rId22"/>
    <p:sldId id="278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FF5C"/>
    <a:srgbClr val="698F29"/>
    <a:srgbClr val="396C4C"/>
    <a:srgbClr val="377646"/>
    <a:srgbClr val="AF990C"/>
    <a:srgbClr val="0F2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9" d="100"/>
          <a:sy n="79" d="100"/>
        </p:scale>
        <p:origin x="-93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renity:Users:ingrid:Desktop:SCP%20Exit%20Survey%20Results%20with%20graphs%207-22-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renity:Users:ingrid:Desktop:SCP%20Exit%20Survey%20Results%20with%20graphs%207-22-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renity:Users:ingrid:Desktop:Residency%20cop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Serenity:Users:ingrid:Desktop:Residency%20cop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Serenity:Users:ingrid:Desktop:regionalAAMC:Succes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Serenity:Users:ingrid:Desktop:Residency%20copy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Serenity:Users:ingrid:Desktop:Residency%20cop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b="1" i="0" baseline="0" dirty="0">
                <a:effectLst/>
              </a:rPr>
              <a:t>Were you asked about your </a:t>
            </a:r>
            <a:r>
              <a:rPr lang="en-US" sz="2400" b="1" i="0" baseline="0" dirty="0" smtClean="0">
                <a:effectLst/>
              </a:rPr>
              <a:t>SC </a:t>
            </a:r>
            <a:r>
              <a:rPr lang="en-US" sz="2400" b="1" i="0" baseline="0" dirty="0">
                <a:effectLst/>
              </a:rPr>
              <a:t>participation while on residency interviews?</a:t>
            </a:r>
            <a:endParaRPr lang="en-US" sz="2400" dirty="0">
              <a:effectLst/>
            </a:endParaRPr>
          </a:p>
        </c:rich>
      </c:tx>
      <c:layout>
        <c:manualLayout>
          <c:xMode val="edge"/>
          <c:yMode val="edge"/>
          <c:x val="0.112179487179487"/>
          <c:y val="0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448436628282"/>
          <c:y val="0.19923988272405699"/>
          <c:w val="0.871637678351741"/>
          <c:h val="0.356332332126857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rgbClr val="698F29"/>
            </a:solidFill>
          </c:spPr>
          <c:invertIfNegative val="0"/>
          <c:cat>
            <c:strRef>
              <c:f>Sheet2!$C$32:$J$32</c:f>
              <c:strCache>
                <c:ptCount val="8"/>
                <c:pt idx="0">
                  <c:v>Biomedical Research</c:v>
                </c:pt>
                <c:pt idx="1">
                  <c:v>Health Systems Engineering</c:v>
                </c:pt>
                <c:pt idx="2">
                  <c:v>Health Disparities</c:v>
                </c:pt>
                <c:pt idx="3">
                  <c:v>Innovation, Entrepreneuship, and Business in Medicine</c:v>
                </c:pt>
                <c:pt idx="4">
                  <c:v>International Medicine</c:v>
                </c:pt>
                <c:pt idx="5">
                  <c:v>Law in Medicine</c:v>
                </c:pt>
                <c:pt idx="6">
                  <c:v>Medical Education</c:v>
                </c:pt>
                <c:pt idx="7">
                  <c:v>Medical Humanities</c:v>
                </c:pt>
              </c:strCache>
            </c:strRef>
          </c:cat>
          <c:val>
            <c:numRef>
              <c:f>Sheet2!$C$33:$J$33</c:f>
              <c:numCache>
                <c:formatCode>0</c:formatCode>
                <c:ptCount val="8"/>
                <c:pt idx="0">
                  <c:v>70</c:v>
                </c:pt>
                <c:pt idx="1">
                  <c:v>0</c:v>
                </c:pt>
                <c:pt idx="2">
                  <c:v>30</c:v>
                </c:pt>
                <c:pt idx="3">
                  <c:v>80</c:v>
                </c:pt>
                <c:pt idx="4">
                  <c:v>60</c:v>
                </c:pt>
                <c:pt idx="5">
                  <c:v>20</c:v>
                </c:pt>
                <c:pt idx="6">
                  <c:v>46</c:v>
                </c:pt>
                <c:pt idx="7" formatCode="0.0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326784"/>
        <c:axId val="158328320"/>
        <c:axId val="158323136"/>
      </c:bar3DChart>
      <c:catAx>
        <c:axId val="158326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158328320"/>
        <c:crosses val="autoZero"/>
        <c:auto val="1"/>
        <c:lblAlgn val="ctr"/>
        <c:lblOffset val="100"/>
        <c:noMultiLvlLbl val="0"/>
      </c:catAx>
      <c:valAx>
        <c:axId val="15832832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 % of interviewers that asked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2.7351284035485399E-2"/>
              <c:y val="0.1802157746283810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158326784"/>
        <c:crosses val="autoZero"/>
        <c:crossBetween val="between"/>
      </c:valAx>
      <c:serAx>
        <c:axId val="158323136"/>
        <c:scaling>
          <c:orientation val="minMax"/>
        </c:scaling>
        <c:delete val="1"/>
        <c:axPos val="b"/>
        <c:majorTickMark val="out"/>
        <c:minorTickMark val="none"/>
        <c:tickLblPos val="nextTo"/>
        <c:crossAx val="158328320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In your opinion, was your </a:t>
            </a:r>
            <a:r>
              <a:rPr lang="en-US" sz="2000" dirty="0" smtClean="0"/>
              <a:t>SC </a:t>
            </a:r>
            <a:r>
              <a:rPr lang="en-US" sz="2000" dirty="0"/>
              <a:t>experience a factor in you being selected for your residency program?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9397492666917"/>
          <c:y val="0.18167072181670699"/>
          <c:w val="0.83234201512330197"/>
          <c:h val="0.43120145261647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Sheet2!$K$2</c:f>
              <c:strCache>
                <c:ptCount val="1"/>
                <c:pt idx="0">
                  <c:v>Definitely Yes </c:v>
                </c:pt>
              </c:strCache>
            </c:strRef>
          </c:tx>
          <c:spPr>
            <a:solidFill>
              <a:srgbClr val="0F2D1C"/>
            </a:solidFill>
          </c:spPr>
          <c:invertIfNegative val="0"/>
          <c:cat>
            <c:strRef>
              <c:f>Sheet2!$L$1:$S$1</c:f>
              <c:strCache>
                <c:ptCount val="8"/>
                <c:pt idx="0">
                  <c:v>Biomedical Research</c:v>
                </c:pt>
                <c:pt idx="1">
                  <c:v>Health Systems Engineering</c:v>
                </c:pt>
                <c:pt idx="2">
                  <c:v>Health Disparities</c:v>
                </c:pt>
                <c:pt idx="3">
                  <c:v>Innovation, Entrepreneuship, and Business in Medicine</c:v>
                </c:pt>
                <c:pt idx="4">
                  <c:v>International Medicine</c:v>
                </c:pt>
                <c:pt idx="5">
                  <c:v>Law in Medicine</c:v>
                </c:pt>
                <c:pt idx="6">
                  <c:v>Medical Education</c:v>
                </c:pt>
                <c:pt idx="7">
                  <c:v>Medical Humanities</c:v>
                </c:pt>
              </c:strCache>
            </c:strRef>
          </c:cat>
          <c:val>
            <c:numRef>
              <c:f>Sheet2!$L$2:$S$2</c:f>
              <c:numCache>
                <c:formatCode>General</c:formatCode>
                <c:ptCount val="8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Sheet2!$K$3</c:f>
              <c:strCache>
                <c:ptCount val="1"/>
                <c:pt idx="0">
                  <c:v>Maybe Yes</c:v>
                </c:pt>
              </c:strCache>
            </c:strRef>
          </c:tx>
          <c:spPr>
            <a:solidFill>
              <a:srgbClr val="377646"/>
            </a:solidFill>
          </c:spPr>
          <c:invertIfNegative val="0"/>
          <c:cat>
            <c:strRef>
              <c:f>Sheet2!$L$1:$S$1</c:f>
              <c:strCache>
                <c:ptCount val="8"/>
                <c:pt idx="0">
                  <c:v>Biomedical Research</c:v>
                </c:pt>
                <c:pt idx="1">
                  <c:v>Health Systems Engineering</c:v>
                </c:pt>
                <c:pt idx="2">
                  <c:v>Health Disparities</c:v>
                </c:pt>
                <c:pt idx="3">
                  <c:v>Innovation, Entrepreneuship, and Business in Medicine</c:v>
                </c:pt>
                <c:pt idx="4">
                  <c:v>International Medicine</c:v>
                </c:pt>
                <c:pt idx="5">
                  <c:v>Law in Medicine</c:v>
                </c:pt>
                <c:pt idx="6">
                  <c:v>Medical Education</c:v>
                </c:pt>
                <c:pt idx="7">
                  <c:v>Medical Humanities</c:v>
                </c:pt>
              </c:strCache>
            </c:strRef>
          </c:cat>
          <c:val>
            <c:numRef>
              <c:f>Sheet2!$L$3:$S$3</c:f>
              <c:numCache>
                <c:formatCode>General</c:formatCode>
                <c:ptCount val="8"/>
                <c:pt idx="0">
                  <c:v>4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Sheet2!$K$4</c:f>
              <c:strCache>
                <c:ptCount val="1"/>
                <c:pt idx="0">
                  <c:v>Not Sure </c:v>
                </c:pt>
              </c:strCache>
            </c:strRef>
          </c:tx>
          <c:spPr>
            <a:solidFill>
              <a:srgbClr val="698F29"/>
            </a:solidFill>
          </c:spPr>
          <c:invertIfNegative val="0"/>
          <c:cat>
            <c:strRef>
              <c:f>Sheet2!$L$1:$S$1</c:f>
              <c:strCache>
                <c:ptCount val="8"/>
                <c:pt idx="0">
                  <c:v>Biomedical Research</c:v>
                </c:pt>
                <c:pt idx="1">
                  <c:v>Health Systems Engineering</c:v>
                </c:pt>
                <c:pt idx="2">
                  <c:v>Health Disparities</c:v>
                </c:pt>
                <c:pt idx="3">
                  <c:v>Innovation, Entrepreneuship, and Business in Medicine</c:v>
                </c:pt>
                <c:pt idx="4">
                  <c:v>International Medicine</c:v>
                </c:pt>
                <c:pt idx="5">
                  <c:v>Law in Medicine</c:v>
                </c:pt>
                <c:pt idx="6">
                  <c:v>Medical Education</c:v>
                </c:pt>
                <c:pt idx="7">
                  <c:v>Medical Humanities</c:v>
                </c:pt>
              </c:strCache>
            </c:strRef>
          </c:cat>
          <c:val>
            <c:numRef>
              <c:f>Sheet2!$L$4:$S$4</c:f>
              <c:numCache>
                <c:formatCode>General</c:formatCode>
                <c:ptCount val="8"/>
                <c:pt idx="0">
                  <c:v>1</c:v>
                </c:pt>
                <c:pt idx="1">
                  <c:v>0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Sheet2!$K$5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A3FF5C"/>
            </a:solidFill>
          </c:spPr>
          <c:invertIfNegative val="0"/>
          <c:cat>
            <c:strRef>
              <c:f>Sheet2!$L$1:$S$1</c:f>
              <c:strCache>
                <c:ptCount val="8"/>
                <c:pt idx="0">
                  <c:v>Biomedical Research</c:v>
                </c:pt>
                <c:pt idx="1">
                  <c:v>Health Systems Engineering</c:v>
                </c:pt>
                <c:pt idx="2">
                  <c:v>Health Disparities</c:v>
                </c:pt>
                <c:pt idx="3">
                  <c:v>Innovation, Entrepreneuship, and Business in Medicine</c:v>
                </c:pt>
                <c:pt idx="4">
                  <c:v>International Medicine</c:v>
                </c:pt>
                <c:pt idx="5">
                  <c:v>Law in Medicine</c:v>
                </c:pt>
                <c:pt idx="6">
                  <c:v>Medical Education</c:v>
                </c:pt>
                <c:pt idx="7">
                  <c:v>Medical Humanities</c:v>
                </c:pt>
              </c:strCache>
            </c:strRef>
          </c:cat>
          <c:val>
            <c:numRef>
              <c:f>Sheet2!$L$5:$S$5</c:f>
              <c:numCache>
                <c:formatCode>General</c:formatCode>
                <c:ptCount val="8"/>
                <c:pt idx="0">
                  <c:v>6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382720"/>
        <c:axId val="158384512"/>
      </c:barChart>
      <c:catAx>
        <c:axId val="158382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158384512"/>
        <c:crosses val="autoZero"/>
        <c:auto val="1"/>
        <c:lblAlgn val="ctr"/>
        <c:lblOffset val="100"/>
        <c:noMultiLvlLbl val="0"/>
      </c:catAx>
      <c:valAx>
        <c:axId val="158384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# of students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8382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4658028379547"/>
          <c:y val="0.168212093926215"/>
          <c:w val="0.192313260452986"/>
          <c:h val="0.21534656099860999"/>
        </c:manualLayout>
      </c:layout>
      <c:overlay val="0"/>
      <c:txPr>
        <a:bodyPr/>
        <a:lstStyle/>
        <a:p>
          <a:pPr>
            <a:defRPr sz="1400" b="1" i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b="1" i="0" u="none" strike="noStrike" baseline="0" dirty="0">
                <a:effectLst/>
              </a:rPr>
              <a:t>In your opinion, do you think your pathway experience will be a factor in being selected for your residency program? Please comment  </a:t>
            </a:r>
            <a:endParaRPr lang="en-US" sz="2000" b="1" i="0" dirty="0"/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FF6600"/>
            </a:solidFill>
          </c:spPr>
          <c:invertIfNegative val="0"/>
          <c:cat>
            <c:strRef>
              <c:f>Sheet1!$B$2:$E$2</c:f>
              <c:strCache>
                <c:ptCount val="4"/>
                <c:pt idx="0">
                  <c:v>Definetivly yes</c:v>
                </c:pt>
                <c:pt idx="1">
                  <c:v>May be a little</c:v>
                </c:pt>
                <c:pt idx="2">
                  <c:v>Not at all</c:v>
                </c:pt>
                <c:pt idx="3">
                  <c:v>I don’t' know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</c:v>
                </c:pt>
                <c:pt idx="1">
                  <c:v>15</c:v>
                </c:pt>
                <c:pt idx="2">
                  <c:v>36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927296"/>
        <c:axId val="159945472"/>
        <c:axId val="159948800"/>
      </c:bar3DChart>
      <c:catAx>
        <c:axId val="159927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159945472"/>
        <c:crosses val="autoZero"/>
        <c:auto val="1"/>
        <c:lblAlgn val="ctr"/>
        <c:lblOffset val="100"/>
        <c:noMultiLvlLbl val="0"/>
      </c:catAx>
      <c:valAx>
        <c:axId val="1599454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/>
                  <a:t># of students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159927296"/>
        <c:crosses val="autoZero"/>
        <c:crossBetween val="between"/>
      </c:valAx>
      <c:serAx>
        <c:axId val="159948800"/>
        <c:scaling>
          <c:orientation val="minMax"/>
        </c:scaling>
        <c:delete val="1"/>
        <c:axPos val="b"/>
        <c:majorTickMark val="out"/>
        <c:minorTickMark val="none"/>
        <c:tickLblPos val="nextTo"/>
        <c:crossAx val="159945472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sz="2000" b="1" i="0" baseline="0" dirty="0">
                <a:effectLst/>
              </a:rPr>
              <a:t>Did you seek out a residency program that allowed for/emphasized scholarly endeavors in addition to clinical expertise? </a:t>
            </a:r>
            <a:endParaRPr lang="en-US" sz="2000" dirty="0">
              <a:effectLst/>
            </a:endParaRPr>
          </a:p>
        </c:rich>
      </c:tx>
      <c:layout>
        <c:manualLayout>
          <c:xMode val="edge"/>
          <c:yMode val="edge"/>
          <c:x val="0.117506140609429"/>
          <c:y val="3.3333333333333298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solidFill>
                <a:srgbClr val="0F2D1C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F2D1C"/>
              </a:solidFill>
              <a:ln>
                <a:solidFill>
                  <a:srgbClr val="0F2D1C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F2D1C"/>
              </a:solidFill>
              <a:ln>
                <a:solidFill>
                  <a:srgbClr val="0F2D1C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0F2D1C"/>
              </a:solidFill>
              <a:ln>
                <a:solidFill>
                  <a:srgbClr val="0F2D1C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0F2D1C"/>
              </a:solidFill>
              <a:ln>
                <a:solidFill>
                  <a:srgbClr val="0F2D1C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0F2D1C"/>
              </a:solidFill>
              <a:ln>
                <a:solidFill>
                  <a:srgbClr val="0F2D1C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0F2D1C"/>
              </a:solidFill>
              <a:ln>
                <a:solidFill>
                  <a:srgbClr val="0F2D1C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0F2D1C"/>
              </a:solidFill>
              <a:ln>
                <a:solidFill>
                  <a:srgbClr val="0F2D1C"/>
                </a:solidFill>
              </a:ln>
            </c:spPr>
          </c:dPt>
          <c:cat>
            <c:strRef>
              <c:f>Sheet1!$A$3:$A$9</c:f>
              <c:strCache>
                <c:ptCount val="7"/>
                <c:pt idx="0">
                  <c:v>Biomedical Research</c:v>
                </c:pt>
                <c:pt idx="1">
                  <c:v>Health Systems Engineering</c:v>
                </c:pt>
                <c:pt idx="2">
                  <c:v>Health Disparities</c:v>
                </c:pt>
                <c:pt idx="3">
                  <c:v>Innovation, Entrepreneuship, and Business in Medicine</c:v>
                </c:pt>
                <c:pt idx="4">
                  <c:v>International Medicine</c:v>
                </c:pt>
                <c:pt idx="5">
                  <c:v>Medical Education</c:v>
                </c:pt>
                <c:pt idx="6">
                  <c:v>Medical Humanities</c:v>
                </c:pt>
              </c:strCache>
            </c:strRef>
          </c:cat>
          <c:val>
            <c:numRef>
              <c:f>Sheet1!$B$3:$B$9</c:f>
              <c:numCache>
                <c:formatCode>General</c:formatCode>
                <c:ptCount val="7"/>
                <c:pt idx="0">
                  <c:v>9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698F29"/>
            </a:solidFill>
            <a:ln>
              <a:solidFill>
                <a:srgbClr val="698F29"/>
              </a:solidFill>
            </a:ln>
          </c:spPr>
          <c:invertIfNegative val="0"/>
          <c:cat>
            <c:strRef>
              <c:f>Sheet1!$A$3:$A$9</c:f>
              <c:strCache>
                <c:ptCount val="7"/>
                <c:pt idx="0">
                  <c:v>Biomedical Research</c:v>
                </c:pt>
                <c:pt idx="1">
                  <c:v>Health Systems Engineering</c:v>
                </c:pt>
                <c:pt idx="2">
                  <c:v>Health Disparities</c:v>
                </c:pt>
                <c:pt idx="3">
                  <c:v>Innovation, Entrepreneuship, and Business in Medicine</c:v>
                </c:pt>
                <c:pt idx="4">
                  <c:v>International Medicine</c:v>
                </c:pt>
                <c:pt idx="5">
                  <c:v>Medical Education</c:v>
                </c:pt>
                <c:pt idx="6">
                  <c:v>Medical Humanities</c:v>
                </c:pt>
              </c:strCache>
            </c:strRef>
          </c:cat>
          <c:val>
            <c:numRef>
              <c:f>Sheet1!$C$3:$C$9</c:f>
              <c:numCache>
                <c:formatCode>General</c:formatCode>
                <c:ptCount val="7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6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516352"/>
        <c:axId val="160522240"/>
        <c:axId val="159951040"/>
      </c:bar3DChart>
      <c:catAx>
        <c:axId val="160516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160522240"/>
        <c:crosses val="autoZero"/>
        <c:auto val="1"/>
        <c:lblAlgn val="ctr"/>
        <c:lblOffset val="100"/>
        <c:noMultiLvlLbl val="0"/>
      </c:catAx>
      <c:valAx>
        <c:axId val="1605222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/>
                  <a:t># of students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160516352"/>
        <c:crosses val="autoZero"/>
        <c:crossBetween val="between"/>
      </c:valAx>
      <c:serAx>
        <c:axId val="159951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160522240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/>
              <a:t>Did you seek out a residency program that emphasized scholarly endeavors in addition to clinical experiences?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047681539807501E-2"/>
          <c:y val="0.245569181200993"/>
          <c:w val="0.86895231846019205"/>
          <c:h val="0.68642792563246902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rgbClr val="FF6600"/>
            </a:solidFill>
          </c:spPr>
          <c:invertIfNegative val="0"/>
          <c:cat>
            <c:strRef>
              <c:f>Sheet1!$B$6:$C$6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>
                  <c:v>17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554368"/>
        <c:axId val="160236672"/>
        <c:axId val="159952384"/>
      </c:bar3DChart>
      <c:catAx>
        <c:axId val="160554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160236672"/>
        <c:crosses val="autoZero"/>
        <c:auto val="1"/>
        <c:lblAlgn val="ctr"/>
        <c:lblOffset val="100"/>
        <c:noMultiLvlLbl val="0"/>
      </c:catAx>
      <c:valAx>
        <c:axId val="1602366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# of students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160554368"/>
        <c:crosses val="autoZero"/>
        <c:crossBetween val="between"/>
      </c:valAx>
      <c:serAx>
        <c:axId val="159952384"/>
        <c:scaling>
          <c:orientation val="minMax"/>
        </c:scaling>
        <c:delete val="1"/>
        <c:axPos val="b"/>
        <c:majorTickMark val="out"/>
        <c:minorTickMark val="none"/>
        <c:tickLblPos val="nextTo"/>
        <c:crossAx val="160236672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 </a:t>
            </a:r>
            <a:r>
              <a:rPr lang="en-US" sz="2000" dirty="0"/>
              <a:t>In your opinion, will your SC experience help you be more successful in your residency?</a:t>
            </a:r>
          </a:p>
        </c:rich>
      </c:tx>
      <c:layout>
        <c:manualLayout>
          <c:xMode val="edge"/>
          <c:yMode val="edge"/>
          <c:x val="0.130386570773142"/>
          <c:y val="2.0833333333333301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631350283406996E-2"/>
          <c:y val="0.18869024184476901"/>
          <c:w val="0.86230149519982402"/>
          <c:h val="0.3322977596550429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F2D1C"/>
            </a:solidFill>
          </c:spPr>
          <c:invertIfNegative val="0"/>
          <c:cat>
            <c:strRef>
              <c:f>Sheet1!$B$2:$I$2</c:f>
              <c:strCache>
                <c:ptCount val="8"/>
                <c:pt idx="0">
                  <c:v>Biomedical Research</c:v>
                </c:pt>
                <c:pt idx="1">
                  <c:v>Health Systems Engineering</c:v>
                </c:pt>
                <c:pt idx="2">
                  <c:v>Health Disparities</c:v>
                </c:pt>
                <c:pt idx="3">
                  <c:v>Innovation, Entrepreneuship, and Business in Medicine</c:v>
                </c:pt>
                <c:pt idx="4">
                  <c:v>International Medicine</c:v>
                </c:pt>
                <c:pt idx="5">
                  <c:v>Law in Medicine</c:v>
                </c:pt>
                <c:pt idx="6">
                  <c:v>Medical Education</c:v>
                </c:pt>
                <c:pt idx="7">
                  <c:v>Medical Humanities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9</c:v>
                </c:pt>
                <c:pt idx="1">
                  <c:v>2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3</c:v>
                </c:pt>
                <c:pt idx="6">
                  <c:v>5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rgbClr val="698F29"/>
            </a:solidFill>
          </c:spPr>
          <c:invertIfNegative val="0"/>
          <c:cat>
            <c:strRef>
              <c:f>Sheet1!$B$2:$I$2</c:f>
              <c:strCache>
                <c:ptCount val="8"/>
                <c:pt idx="0">
                  <c:v>Biomedical Research</c:v>
                </c:pt>
                <c:pt idx="1">
                  <c:v>Health Systems Engineering</c:v>
                </c:pt>
                <c:pt idx="2">
                  <c:v>Health Disparities</c:v>
                </c:pt>
                <c:pt idx="3">
                  <c:v>Innovation, Entrepreneuship, and Business in Medicine</c:v>
                </c:pt>
                <c:pt idx="4">
                  <c:v>International Medicine</c:v>
                </c:pt>
                <c:pt idx="5">
                  <c:v>Law in Medicine</c:v>
                </c:pt>
                <c:pt idx="6">
                  <c:v>Medical Education</c:v>
                </c:pt>
                <c:pt idx="7">
                  <c:v>Medical Humanities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A3FF5C"/>
            </a:solidFill>
          </c:spPr>
          <c:invertIfNegative val="0"/>
          <c:cat>
            <c:strRef>
              <c:f>Sheet1!$B$2:$I$2</c:f>
              <c:strCache>
                <c:ptCount val="8"/>
                <c:pt idx="0">
                  <c:v>Biomedical Research</c:v>
                </c:pt>
                <c:pt idx="1">
                  <c:v>Health Systems Engineering</c:v>
                </c:pt>
                <c:pt idx="2">
                  <c:v>Health Disparities</c:v>
                </c:pt>
                <c:pt idx="3">
                  <c:v>Innovation, Entrepreneuship, and Business in Medicine</c:v>
                </c:pt>
                <c:pt idx="4">
                  <c:v>International Medicine</c:v>
                </c:pt>
                <c:pt idx="5">
                  <c:v>Law in Medicine</c:v>
                </c:pt>
                <c:pt idx="6">
                  <c:v>Medical Education</c:v>
                </c:pt>
                <c:pt idx="7">
                  <c:v>Medical Humanities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294016"/>
        <c:axId val="160295552"/>
        <c:axId val="160241856"/>
      </c:bar3DChart>
      <c:catAx>
        <c:axId val="160294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160295552"/>
        <c:crosses val="autoZero"/>
        <c:auto val="1"/>
        <c:lblAlgn val="ctr"/>
        <c:lblOffset val="100"/>
        <c:noMultiLvlLbl val="0"/>
      </c:catAx>
      <c:valAx>
        <c:axId val="1602955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/>
                  <a:t>Number of studnets</a:t>
                </a:r>
              </a:p>
            </c:rich>
          </c:tx>
          <c:layout>
            <c:manualLayout>
              <c:xMode val="edge"/>
              <c:yMode val="edge"/>
              <c:x val="1.9172920767716501E-2"/>
              <c:y val="0.2319594185342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160294016"/>
        <c:crosses val="autoZero"/>
        <c:crossBetween val="between"/>
      </c:valAx>
      <c:serAx>
        <c:axId val="160241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160295552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b="1" i="0" u="none" strike="noStrike" baseline="0">
                <a:effectLst/>
              </a:rPr>
              <a:t>In your opinion, will your pathway experience help you succeed in your residency?</a:t>
            </a:r>
            <a:endParaRPr lang="en-US" sz="2400" b="1" i="0"/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897769209148299E-2"/>
          <c:y val="0.161676613239641"/>
          <c:w val="0.89016913754427796"/>
          <c:h val="0.74319724115532304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rgbClr val="FF6600"/>
            </a:solidFill>
          </c:spPr>
          <c:invertIfNegative val="0"/>
          <c:cat>
            <c:strRef>
              <c:f>Sheet1!$B$10:$E$10</c:f>
              <c:strCache>
                <c:ptCount val="4"/>
                <c:pt idx="0">
                  <c:v>Definetivly yes</c:v>
                </c:pt>
                <c:pt idx="1">
                  <c:v>May be a little</c:v>
                </c:pt>
                <c:pt idx="2">
                  <c:v>Not at all</c:v>
                </c:pt>
                <c:pt idx="3">
                  <c:v>I don’t' know</c:v>
                </c:pt>
              </c:strCache>
            </c:strRef>
          </c:cat>
          <c:val>
            <c:numRef>
              <c:f>Sheet1!$B$11:$E$11</c:f>
              <c:numCache>
                <c:formatCode>General</c:formatCode>
                <c:ptCount val="4"/>
                <c:pt idx="0">
                  <c:v>4</c:v>
                </c:pt>
                <c:pt idx="1">
                  <c:v>14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356608"/>
        <c:axId val="160358400"/>
        <c:axId val="160243200"/>
      </c:bar3DChart>
      <c:catAx>
        <c:axId val="160356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160358400"/>
        <c:crosses val="autoZero"/>
        <c:auto val="1"/>
        <c:lblAlgn val="ctr"/>
        <c:lblOffset val="100"/>
        <c:noMultiLvlLbl val="0"/>
      </c:catAx>
      <c:valAx>
        <c:axId val="1603584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/>
                  <a:t># of students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160356608"/>
        <c:crosses val="autoZero"/>
        <c:crossBetween val="between"/>
      </c:valAx>
      <c:serAx>
        <c:axId val="160243200"/>
        <c:scaling>
          <c:orientation val="minMax"/>
        </c:scaling>
        <c:delete val="1"/>
        <c:axPos val="b"/>
        <c:majorTickMark val="out"/>
        <c:minorTickMark val="none"/>
        <c:tickLblPos val="nextTo"/>
        <c:crossAx val="160358400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In the future, do you plan to continue research or scholarship in your general area of inquiry? </a:t>
            </a:r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217596713454298E-2"/>
          <c:y val="0.15118089569512499"/>
          <c:w val="0.75700636768230001"/>
          <c:h val="0.4134209601752539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F2D1C"/>
            </a:solidFill>
          </c:spPr>
          <c:invertIfNegative val="0"/>
          <c:cat>
            <c:strRef>
              <c:f>Sheet1!$E$1:$K$1</c:f>
              <c:strCache>
                <c:ptCount val="7"/>
                <c:pt idx="0">
                  <c:v>Biomedical Research</c:v>
                </c:pt>
                <c:pt idx="1">
                  <c:v>Health Systems Engineering</c:v>
                </c:pt>
                <c:pt idx="2">
                  <c:v>Health Disparities</c:v>
                </c:pt>
                <c:pt idx="3">
                  <c:v>Innovation, Entrepreneuship, and Business in Medicine</c:v>
                </c:pt>
                <c:pt idx="4">
                  <c:v>International Medicine</c:v>
                </c:pt>
                <c:pt idx="5">
                  <c:v>Law in Medicine</c:v>
                </c:pt>
                <c:pt idx="6">
                  <c:v>Medical Education</c:v>
                </c:pt>
              </c:strCache>
            </c:strRef>
          </c:cat>
          <c:val>
            <c:numRef>
              <c:f>Sheet1!$E$2:$K$2</c:f>
              <c:numCache>
                <c:formatCode>General</c:formatCode>
                <c:ptCount val="7"/>
                <c:pt idx="0">
                  <c:v>9</c:v>
                </c:pt>
                <c:pt idx="1">
                  <c:v>1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Maybe yes</c:v>
                </c:pt>
              </c:strCache>
            </c:strRef>
          </c:tx>
          <c:spPr>
            <a:solidFill>
              <a:srgbClr val="698F29"/>
            </a:solidFill>
          </c:spPr>
          <c:invertIfNegative val="0"/>
          <c:cat>
            <c:strRef>
              <c:f>Sheet1!$E$1:$K$1</c:f>
              <c:strCache>
                <c:ptCount val="7"/>
                <c:pt idx="0">
                  <c:v>Biomedical Research</c:v>
                </c:pt>
                <c:pt idx="1">
                  <c:v>Health Systems Engineering</c:v>
                </c:pt>
                <c:pt idx="2">
                  <c:v>Health Disparities</c:v>
                </c:pt>
                <c:pt idx="3">
                  <c:v>Innovation, Entrepreneuship, and Business in Medicine</c:v>
                </c:pt>
                <c:pt idx="4">
                  <c:v>International Medicine</c:v>
                </c:pt>
                <c:pt idx="5">
                  <c:v>Law in Medicine</c:v>
                </c:pt>
                <c:pt idx="6">
                  <c:v>Medical Education</c:v>
                </c:pt>
              </c:strCache>
            </c:strRef>
          </c:cat>
          <c:val>
            <c:numRef>
              <c:f>Sheet1!$E$3:$K$3</c:f>
              <c:numCache>
                <c:formatCode>General</c:formatCode>
                <c:ptCount val="7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Not likely</c:v>
                </c:pt>
              </c:strCache>
            </c:strRef>
          </c:tx>
          <c:spPr>
            <a:solidFill>
              <a:srgbClr val="A3FF5C"/>
            </a:solidFill>
          </c:spPr>
          <c:invertIfNegative val="0"/>
          <c:cat>
            <c:strRef>
              <c:f>Sheet1!$E$1:$K$1</c:f>
              <c:strCache>
                <c:ptCount val="7"/>
                <c:pt idx="0">
                  <c:v>Biomedical Research</c:v>
                </c:pt>
                <c:pt idx="1">
                  <c:v>Health Systems Engineering</c:v>
                </c:pt>
                <c:pt idx="2">
                  <c:v>Health Disparities</c:v>
                </c:pt>
                <c:pt idx="3">
                  <c:v>Innovation, Entrepreneuship, and Business in Medicine</c:v>
                </c:pt>
                <c:pt idx="4">
                  <c:v>International Medicine</c:v>
                </c:pt>
                <c:pt idx="5">
                  <c:v>Law in Medicine</c:v>
                </c:pt>
                <c:pt idx="6">
                  <c:v>Medical Education</c:v>
                </c:pt>
              </c:strCache>
            </c:strRef>
          </c:cat>
          <c:val>
            <c:numRef>
              <c:f>Sheet1!$E$4:$K$4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374144"/>
        <c:axId val="160408704"/>
        <c:axId val="160344256"/>
      </c:bar3DChart>
      <c:catAx>
        <c:axId val="160374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160408704"/>
        <c:crosses val="autoZero"/>
        <c:auto val="1"/>
        <c:lblAlgn val="ctr"/>
        <c:lblOffset val="100"/>
        <c:noMultiLvlLbl val="0"/>
      </c:catAx>
      <c:valAx>
        <c:axId val="1604087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Number of Students</a:t>
                </a:r>
              </a:p>
            </c:rich>
          </c:tx>
          <c:layout>
            <c:manualLayout>
              <c:xMode val="edge"/>
              <c:yMode val="edge"/>
              <c:x val="4.3710672411828799E-2"/>
              <c:y val="0.206162103408994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160374144"/>
        <c:crosses val="autoZero"/>
        <c:crossBetween val="between"/>
      </c:valAx>
      <c:serAx>
        <c:axId val="160344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160408704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b="1" i="0" u="none" strike="noStrike" baseline="0">
                <a:effectLst/>
              </a:rPr>
              <a:t>In the future, do you plan to continue research or scholarship in your future career plans?  </a:t>
            </a:r>
            <a:endParaRPr lang="en-US" sz="2400" b="1" i="0"/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574811742440894E-2"/>
          <c:y val="0.19239402289687499"/>
          <c:w val="0.88693449391308299"/>
          <c:h val="0.70659579615624801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rgbClr val="FF6600"/>
            </a:solidFill>
          </c:spPr>
          <c:invertIfNegative val="0"/>
          <c:cat>
            <c:strRef>
              <c:f>Sheet1!$B$14:$E$14</c:f>
              <c:strCache>
                <c:ptCount val="4"/>
                <c:pt idx="0">
                  <c:v>Definetivly yes</c:v>
                </c:pt>
                <c:pt idx="1">
                  <c:v>May be a little</c:v>
                </c:pt>
                <c:pt idx="2">
                  <c:v>Not at all</c:v>
                </c:pt>
                <c:pt idx="3">
                  <c:v>I don’t' know</c:v>
                </c:pt>
              </c:strCache>
            </c:strRef>
          </c:cat>
          <c:val>
            <c:numRef>
              <c:f>Sheet1!$B$15:$E$15</c:f>
              <c:numCache>
                <c:formatCode>General</c:formatCode>
                <c:ptCount val="4"/>
                <c:pt idx="0">
                  <c:v>18</c:v>
                </c:pt>
                <c:pt idx="1">
                  <c:v>6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429952"/>
        <c:axId val="158431488"/>
        <c:axId val="160419840"/>
      </c:bar3DChart>
      <c:catAx>
        <c:axId val="158429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158431488"/>
        <c:crosses val="autoZero"/>
        <c:auto val="1"/>
        <c:lblAlgn val="ctr"/>
        <c:lblOffset val="100"/>
        <c:noMultiLvlLbl val="0"/>
      </c:catAx>
      <c:valAx>
        <c:axId val="1584314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/>
                  <a:t># of students</a:t>
                </a:r>
                <a:r>
                  <a:rPr lang="en-US" sz="1400" baseline="0"/>
                  <a:t> </a:t>
                </a:r>
                <a:endParaRPr lang="en-US" sz="14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158429952"/>
        <c:crosses val="autoZero"/>
        <c:crossBetween val="between"/>
      </c:valAx>
      <c:serAx>
        <c:axId val="160419840"/>
        <c:scaling>
          <c:orientation val="minMax"/>
        </c:scaling>
        <c:delete val="1"/>
        <c:axPos val="b"/>
        <c:majorTickMark val="out"/>
        <c:minorTickMark val="none"/>
        <c:tickLblPos val="nextTo"/>
        <c:crossAx val="158431488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00C9B2-2C48-3246-AD84-B61C55426967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6AB1ABDD-6CB0-C942-95E7-715DB088FBF9}">
      <dgm:prSet phldrT="[Text]" custT="1"/>
      <dgm:spPr>
        <a:solidFill>
          <a:srgbClr val="698F29"/>
        </a:solidFill>
      </dgm:spPr>
      <dgm:t>
        <a:bodyPr/>
        <a:lstStyle/>
        <a:p>
          <a:pPr algn="ctr"/>
          <a:r>
            <a:rPr lang="en-US" sz="1600" b="1" i="0" dirty="0" smtClean="0">
              <a:solidFill>
                <a:srgbClr val="0F2D1C"/>
              </a:solidFill>
            </a:rPr>
            <a:t>Year I</a:t>
          </a:r>
        </a:p>
        <a:p>
          <a:pPr algn="ctr"/>
          <a:r>
            <a:rPr lang="en-US" sz="1600" dirty="0" smtClean="0">
              <a:solidFill>
                <a:srgbClr val="0F2D1C"/>
              </a:solidFill>
            </a:rPr>
            <a:t>1) Students enroll in SCP</a:t>
          </a:r>
        </a:p>
        <a:p>
          <a:pPr algn="ctr"/>
          <a:r>
            <a:rPr lang="en-US" sz="1600" dirty="0" smtClean="0">
              <a:solidFill>
                <a:srgbClr val="0F2D1C"/>
              </a:solidFill>
            </a:rPr>
            <a:t>2) SCP Curriculum: IRB, Statistics, Endnote, Scholarly Writing   </a:t>
          </a:r>
        </a:p>
        <a:p>
          <a:pPr algn="ctr"/>
          <a:r>
            <a:rPr lang="en-US" sz="1600" dirty="0" smtClean="0">
              <a:solidFill>
                <a:srgbClr val="0F2D1C"/>
              </a:solidFill>
            </a:rPr>
            <a:t>3) Curriculum of Individual Concentration</a:t>
          </a:r>
        </a:p>
        <a:p>
          <a:pPr algn="ctr"/>
          <a:r>
            <a:rPr lang="en-US" sz="1600" dirty="0" smtClean="0">
              <a:solidFill>
                <a:srgbClr val="0F2D1C"/>
              </a:solidFill>
            </a:rPr>
            <a:t>4) Identify Mentor for Scholarly Project                    </a:t>
          </a:r>
        </a:p>
        <a:p>
          <a:pPr algn="ctr"/>
          <a:r>
            <a:rPr lang="en-US" sz="1600" dirty="0" smtClean="0">
              <a:solidFill>
                <a:srgbClr val="0F2D1C"/>
              </a:solidFill>
            </a:rPr>
            <a:t>                                                                 5) Write Scholarly Project Proposal</a:t>
          </a:r>
          <a:endParaRPr lang="en-US" sz="1600" dirty="0">
            <a:solidFill>
              <a:srgbClr val="0F2D1C"/>
            </a:solidFill>
          </a:endParaRPr>
        </a:p>
      </dgm:t>
    </dgm:pt>
    <dgm:pt modelId="{B2AF8F44-0219-C947-AFDE-5BCF41E92CCA}" type="parTrans" cxnId="{AC8B95CB-5F2D-7548-A240-E6C6C95271D2}">
      <dgm:prSet/>
      <dgm:spPr/>
      <dgm:t>
        <a:bodyPr/>
        <a:lstStyle/>
        <a:p>
          <a:endParaRPr lang="en-US"/>
        </a:p>
      </dgm:t>
    </dgm:pt>
    <dgm:pt modelId="{E82AAF2C-FB56-B946-BCF8-8894CAA2AE3B}" type="sibTrans" cxnId="{AC8B95CB-5F2D-7548-A240-E6C6C95271D2}">
      <dgm:prSet/>
      <dgm:spPr/>
      <dgm:t>
        <a:bodyPr/>
        <a:lstStyle/>
        <a:p>
          <a:endParaRPr lang="en-US"/>
        </a:p>
      </dgm:t>
    </dgm:pt>
    <dgm:pt modelId="{A2320503-A38D-E244-BF55-70547BB4CB2A}">
      <dgm:prSet phldrT="[Text]" custT="1"/>
      <dgm:spPr>
        <a:solidFill>
          <a:srgbClr val="698F29"/>
        </a:solidFill>
      </dgm:spPr>
      <dgm:t>
        <a:bodyPr/>
        <a:lstStyle/>
        <a:p>
          <a:r>
            <a:rPr lang="en-US" sz="1600" b="1" i="0" dirty="0" smtClean="0">
              <a:solidFill>
                <a:srgbClr val="0F2D1C"/>
              </a:solidFill>
            </a:rPr>
            <a:t>YIII </a:t>
          </a:r>
        </a:p>
        <a:p>
          <a:r>
            <a:rPr lang="en-US" sz="1600" dirty="0" smtClean="0">
              <a:solidFill>
                <a:srgbClr val="0F2D1C"/>
              </a:solidFill>
            </a:rPr>
            <a:t>2x 2 weeks elective time to continue with scholarly project</a:t>
          </a:r>
          <a:endParaRPr lang="en-US" sz="1600" dirty="0">
            <a:solidFill>
              <a:srgbClr val="0F2D1C"/>
            </a:solidFill>
          </a:endParaRPr>
        </a:p>
      </dgm:t>
    </dgm:pt>
    <dgm:pt modelId="{3C9AB007-21B8-E447-9AD9-74B9E0F4B482}" type="parTrans" cxnId="{59435765-E7E9-A341-8146-49429327408D}">
      <dgm:prSet/>
      <dgm:spPr/>
      <dgm:t>
        <a:bodyPr/>
        <a:lstStyle/>
        <a:p>
          <a:endParaRPr lang="en-US"/>
        </a:p>
      </dgm:t>
    </dgm:pt>
    <dgm:pt modelId="{A84D44D3-B2EB-7C49-B43F-62697774AF96}" type="sibTrans" cxnId="{59435765-E7E9-A341-8146-49429327408D}">
      <dgm:prSet/>
      <dgm:spPr/>
      <dgm:t>
        <a:bodyPr/>
        <a:lstStyle/>
        <a:p>
          <a:endParaRPr lang="en-US"/>
        </a:p>
      </dgm:t>
    </dgm:pt>
    <dgm:pt modelId="{C2F848EB-E6D7-F746-BDF1-0F38FC8A4EEC}">
      <dgm:prSet custT="1"/>
      <dgm:spPr>
        <a:solidFill>
          <a:srgbClr val="698F29"/>
        </a:solidFill>
      </dgm:spPr>
      <dgm:t>
        <a:bodyPr/>
        <a:lstStyle/>
        <a:p>
          <a:pPr algn="ctr"/>
          <a:r>
            <a:rPr lang="en-US" sz="1600" b="1" i="0" dirty="0" smtClean="0">
              <a:solidFill>
                <a:srgbClr val="0F2D1C"/>
              </a:solidFill>
            </a:rPr>
            <a:t>Year II                 </a:t>
          </a:r>
        </a:p>
        <a:p>
          <a:pPr algn="ctr"/>
          <a:r>
            <a:rPr lang="en-US" sz="1600" dirty="0" smtClean="0">
              <a:solidFill>
                <a:srgbClr val="0F2D1C"/>
              </a:solidFill>
            </a:rPr>
            <a:t> 1) SCP Curriculum: How to make and present a poster/oral, SCP symposium in the fall , USF Research Day in the spring </a:t>
          </a:r>
        </a:p>
        <a:p>
          <a:pPr algn="ctr"/>
          <a:r>
            <a:rPr lang="en-US" sz="1600" dirty="0" smtClean="0">
              <a:solidFill>
                <a:srgbClr val="0F2D1C"/>
              </a:solidFill>
            </a:rPr>
            <a:t>2) Curriculum of Individual Concentration </a:t>
          </a:r>
        </a:p>
        <a:p>
          <a:pPr algn="ctr"/>
          <a:r>
            <a:rPr lang="en-US" sz="1600" dirty="0" smtClean="0">
              <a:solidFill>
                <a:srgbClr val="0F2D1C"/>
              </a:solidFill>
            </a:rPr>
            <a:t>3) Continue working on scholarly project as time allows</a:t>
          </a:r>
        </a:p>
      </dgm:t>
    </dgm:pt>
    <dgm:pt modelId="{B8339053-528D-7844-9724-535F9821A58E}" type="parTrans" cxnId="{25614494-0324-7849-B6C4-EF0B066099E5}">
      <dgm:prSet/>
      <dgm:spPr/>
      <dgm:t>
        <a:bodyPr/>
        <a:lstStyle/>
        <a:p>
          <a:endParaRPr lang="en-US"/>
        </a:p>
      </dgm:t>
    </dgm:pt>
    <dgm:pt modelId="{D15A57C7-852B-C944-ACEF-A7DC157011D6}" type="sibTrans" cxnId="{25614494-0324-7849-B6C4-EF0B066099E5}">
      <dgm:prSet/>
      <dgm:spPr/>
      <dgm:t>
        <a:bodyPr/>
        <a:lstStyle/>
        <a:p>
          <a:endParaRPr lang="en-US"/>
        </a:p>
      </dgm:t>
    </dgm:pt>
    <dgm:pt modelId="{F081C14D-A566-184B-B084-CD84B3379A01}">
      <dgm:prSet phldrT="[Text]" custT="1"/>
      <dgm:spPr>
        <a:solidFill>
          <a:srgbClr val="698F29"/>
        </a:solidFill>
      </dgm:spPr>
      <dgm:t>
        <a:bodyPr/>
        <a:lstStyle/>
        <a:p>
          <a:pPr algn="ctr"/>
          <a:r>
            <a:rPr lang="en-US" sz="1600" b="1" i="0" dirty="0" smtClean="0">
              <a:solidFill>
                <a:srgbClr val="0F2D1C"/>
              </a:solidFill>
            </a:rPr>
            <a:t>Summer YI/II </a:t>
          </a:r>
        </a:p>
        <a:p>
          <a:pPr algn="ctr"/>
          <a:r>
            <a:rPr lang="en-US" sz="1600" dirty="0" smtClean="0">
              <a:solidFill>
                <a:srgbClr val="0F2D1C"/>
              </a:solidFill>
            </a:rPr>
            <a:t>Work on scholarly project</a:t>
          </a:r>
          <a:endParaRPr lang="en-US" sz="1600" dirty="0">
            <a:solidFill>
              <a:srgbClr val="0F2D1C"/>
            </a:solidFill>
          </a:endParaRPr>
        </a:p>
      </dgm:t>
    </dgm:pt>
    <dgm:pt modelId="{E5A7A01E-F1A2-6B40-B35E-A67543F3E813}" type="parTrans" cxnId="{23D45280-50D1-7B42-AE6E-A1C0C27439D8}">
      <dgm:prSet/>
      <dgm:spPr/>
      <dgm:t>
        <a:bodyPr/>
        <a:lstStyle/>
        <a:p>
          <a:endParaRPr lang="en-US"/>
        </a:p>
      </dgm:t>
    </dgm:pt>
    <dgm:pt modelId="{53A2EE8F-BCB0-434F-9E78-243A2AECEEBD}" type="sibTrans" cxnId="{23D45280-50D1-7B42-AE6E-A1C0C27439D8}">
      <dgm:prSet/>
      <dgm:spPr/>
      <dgm:t>
        <a:bodyPr/>
        <a:lstStyle/>
        <a:p>
          <a:endParaRPr lang="en-US"/>
        </a:p>
      </dgm:t>
    </dgm:pt>
    <dgm:pt modelId="{E8A4A563-F6DB-7542-B9DC-FEAA48B2D982}">
      <dgm:prSet phldrT="[Text]" custT="1"/>
      <dgm:spPr>
        <a:solidFill>
          <a:srgbClr val="698F29"/>
        </a:solidFill>
      </dgm:spPr>
      <dgm:t>
        <a:bodyPr/>
        <a:lstStyle/>
        <a:p>
          <a:r>
            <a:rPr lang="en-US" sz="1600" b="1" i="0" dirty="0" smtClean="0">
              <a:solidFill>
                <a:srgbClr val="0F2D1C"/>
              </a:solidFill>
            </a:rPr>
            <a:t>YIV </a:t>
          </a:r>
          <a:r>
            <a:rPr lang="en-US" sz="1600" dirty="0" smtClean="0">
              <a:solidFill>
                <a:srgbClr val="0F2D1C"/>
              </a:solidFill>
            </a:rPr>
            <a:t> </a:t>
          </a:r>
        </a:p>
        <a:p>
          <a:r>
            <a:rPr lang="en-US" sz="1600" dirty="0" smtClean="0">
              <a:solidFill>
                <a:srgbClr val="0F2D1C"/>
              </a:solidFill>
            </a:rPr>
            <a:t>1) 2x 2 month elective time to conclude scholarly project</a:t>
          </a:r>
        </a:p>
        <a:p>
          <a:r>
            <a:rPr lang="en-US" sz="1600" dirty="0" smtClean="0">
              <a:solidFill>
                <a:srgbClr val="0F2D1C"/>
              </a:solidFill>
            </a:rPr>
            <a:t>2) curriculum of individual concentration 3) Gallery of Scholarship at graduation</a:t>
          </a:r>
          <a:endParaRPr lang="en-US" sz="1600" dirty="0">
            <a:solidFill>
              <a:srgbClr val="0F2D1C"/>
            </a:solidFill>
          </a:endParaRPr>
        </a:p>
      </dgm:t>
    </dgm:pt>
    <dgm:pt modelId="{BADDF935-0900-3B40-AB31-E7824B871A97}" type="parTrans" cxnId="{EE63D7BE-1B8B-EA49-9881-236B6C35685A}">
      <dgm:prSet/>
      <dgm:spPr/>
      <dgm:t>
        <a:bodyPr/>
        <a:lstStyle/>
        <a:p>
          <a:endParaRPr lang="en-US"/>
        </a:p>
      </dgm:t>
    </dgm:pt>
    <dgm:pt modelId="{B53DB30B-2118-5C47-901B-D55DE1A7083D}" type="sibTrans" cxnId="{EE63D7BE-1B8B-EA49-9881-236B6C35685A}">
      <dgm:prSet/>
      <dgm:spPr/>
      <dgm:t>
        <a:bodyPr/>
        <a:lstStyle/>
        <a:p>
          <a:endParaRPr lang="en-US"/>
        </a:p>
      </dgm:t>
    </dgm:pt>
    <dgm:pt modelId="{75E4C7E3-7A40-254F-A5F5-E21DA164CC6B}" type="pres">
      <dgm:prSet presAssocID="{6900C9B2-2C48-3246-AD84-B61C55426967}" presName="CompostProcess" presStyleCnt="0">
        <dgm:presLayoutVars>
          <dgm:dir/>
          <dgm:resizeHandles val="exact"/>
        </dgm:presLayoutVars>
      </dgm:prSet>
      <dgm:spPr/>
    </dgm:pt>
    <dgm:pt modelId="{766C10F3-5520-FC4B-94AF-45B7581EE359}" type="pres">
      <dgm:prSet presAssocID="{6900C9B2-2C48-3246-AD84-B61C55426967}" presName="arrow" presStyleLbl="bgShp" presStyleIdx="0" presStyleCnt="1" custLinFactNeighborX="-645"/>
      <dgm:spPr>
        <a:solidFill>
          <a:srgbClr val="0F2D1C"/>
        </a:solidFill>
      </dgm:spPr>
    </dgm:pt>
    <dgm:pt modelId="{5407EC1F-0353-5645-9FEF-04626DEE5F0D}" type="pres">
      <dgm:prSet presAssocID="{6900C9B2-2C48-3246-AD84-B61C55426967}" presName="linearProcess" presStyleCnt="0"/>
      <dgm:spPr/>
    </dgm:pt>
    <dgm:pt modelId="{190A4B42-5CF1-0B41-A3EE-0D8A7E51D96E}" type="pres">
      <dgm:prSet presAssocID="{6AB1ABDD-6CB0-C942-95E7-715DB088FBF9}" presName="textNode" presStyleLbl="node1" presStyleIdx="0" presStyleCnt="5" custScaleX="91442" custScaleY="2163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3A140-AB97-7A4D-812E-9BA9A7AFFFFC}" type="pres">
      <dgm:prSet presAssocID="{E82AAF2C-FB56-B946-BCF8-8894CAA2AE3B}" presName="sibTrans" presStyleCnt="0"/>
      <dgm:spPr/>
    </dgm:pt>
    <dgm:pt modelId="{F200FFE7-42A3-FB45-BC16-CFAF5BF8B62C}" type="pres">
      <dgm:prSet presAssocID="{F081C14D-A566-184B-B084-CD84B3379A01}" presName="textNode" presStyleLbl="node1" presStyleIdx="1" presStyleCnt="5" custScaleX="57746" custScaleY="2167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F8F92-82CC-684B-B99F-4A7D08AF85A7}" type="pres">
      <dgm:prSet presAssocID="{53A2EE8F-BCB0-434F-9E78-243A2AECEEBD}" presName="sibTrans" presStyleCnt="0"/>
      <dgm:spPr/>
    </dgm:pt>
    <dgm:pt modelId="{BE7C33BE-EC8B-0E49-AEFD-61BCB5AF113F}" type="pres">
      <dgm:prSet presAssocID="{C2F848EB-E6D7-F746-BDF1-0F38FC8A4EEC}" presName="textNode" presStyleLbl="node1" presStyleIdx="2" presStyleCnt="5" custScaleX="82140" custScaleY="2177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CF8E5-F464-5449-A5C6-5A2A8B238295}" type="pres">
      <dgm:prSet presAssocID="{D15A57C7-852B-C944-ACEF-A7DC157011D6}" presName="sibTrans" presStyleCnt="0"/>
      <dgm:spPr/>
    </dgm:pt>
    <dgm:pt modelId="{AB3D68DE-9BF5-1D46-8DAF-C41ED0F78142}" type="pres">
      <dgm:prSet presAssocID="{A2320503-A38D-E244-BF55-70547BB4CB2A}" presName="textNode" presStyleLbl="node1" presStyleIdx="3" presStyleCnt="5" custScaleX="63639" custScaleY="217708" custLinFactNeighborX="-27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1D39A-A13E-E54F-97B5-4BC506375721}" type="pres">
      <dgm:prSet presAssocID="{A84D44D3-B2EB-7C49-B43F-62697774AF96}" presName="sibTrans" presStyleCnt="0"/>
      <dgm:spPr/>
    </dgm:pt>
    <dgm:pt modelId="{A78D3B73-03AC-E14D-AA28-75AEA5D0CC81}" type="pres">
      <dgm:prSet presAssocID="{E8A4A563-F6DB-7542-B9DC-FEAA48B2D982}" presName="textNode" presStyleLbl="node1" presStyleIdx="4" presStyleCnt="5" custScaleX="99411" custScaleY="215799" custLinFactNeighborX="-378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51646A-9F4E-7D42-BA9A-1CC87236F7CB}" type="presOf" srcId="{C2F848EB-E6D7-F746-BDF1-0F38FC8A4EEC}" destId="{BE7C33BE-EC8B-0E49-AEFD-61BCB5AF113F}" srcOrd="0" destOrd="0" presId="urn:microsoft.com/office/officeart/2005/8/layout/hProcess9"/>
    <dgm:cxn modelId="{1B34D58F-8D5C-3E4C-AD98-27F067996E17}" type="presOf" srcId="{6900C9B2-2C48-3246-AD84-B61C55426967}" destId="{75E4C7E3-7A40-254F-A5F5-E21DA164CC6B}" srcOrd="0" destOrd="0" presId="urn:microsoft.com/office/officeart/2005/8/layout/hProcess9"/>
    <dgm:cxn modelId="{EE63D7BE-1B8B-EA49-9881-236B6C35685A}" srcId="{6900C9B2-2C48-3246-AD84-B61C55426967}" destId="{E8A4A563-F6DB-7542-B9DC-FEAA48B2D982}" srcOrd="4" destOrd="0" parTransId="{BADDF935-0900-3B40-AB31-E7824B871A97}" sibTransId="{B53DB30B-2118-5C47-901B-D55DE1A7083D}"/>
    <dgm:cxn modelId="{23D45280-50D1-7B42-AE6E-A1C0C27439D8}" srcId="{6900C9B2-2C48-3246-AD84-B61C55426967}" destId="{F081C14D-A566-184B-B084-CD84B3379A01}" srcOrd="1" destOrd="0" parTransId="{E5A7A01E-F1A2-6B40-B35E-A67543F3E813}" sibTransId="{53A2EE8F-BCB0-434F-9E78-243A2AECEEBD}"/>
    <dgm:cxn modelId="{25614494-0324-7849-B6C4-EF0B066099E5}" srcId="{6900C9B2-2C48-3246-AD84-B61C55426967}" destId="{C2F848EB-E6D7-F746-BDF1-0F38FC8A4EEC}" srcOrd="2" destOrd="0" parTransId="{B8339053-528D-7844-9724-535F9821A58E}" sibTransId="{D15A57C7-852B-C944-ACEF-A7DC157011D6}"/>
    <dgm:cxn modelId="{FB6707FE-3994-FB46-A816-BB0D9E0DFF3B}" type="presOf" srcId="{F081C14D-A566-184B-B084-CD84B3379A01}" destId="{F200FFE7-42A3-FB45-BC16-CFAF5BF8B62C}" srcOrd="0" destOrd="0" presId="urn:microsoft.com/office/officeart/2005/8/layout/hProcess9"/>
    <dgm:cxn modelId="{ED1B9633-930C-CD41-9B1B-FBA08D8D64C1}" type="presOf" srcId="{E8A4A563-F6DB-7542-B9DC-FEAA48B2D982}" destId="{A78D3B73-03AC-E14D-AA28-75AEA5D0CC81}" srcOrd="0" destOrd="0" presId="urn:microsoft.com/office/officeart/2005/8/layout/hProcess9"/>
    <dgm:cxn modelId="{AC8B95CB-5F2D-7548-A240-E6C6C95271D2}" srcId="{6900C9B2-2C48-3246-AD84-B61C55426967}" destId="{6AB1ABDD-6CB0-C942-95E7-715DB088FBF9}" srcOrd="0" destOrd="0" parTransId="{B2AF8F44-0219-C947-AFDE-5BCF41E92CCA}" sibTransId="{E82AAF2C-FB56-B946-BCF8-8894CAA2AE3B}"/>
    <dgm:cxn modelId="{54992B8A-2F45-4D44-A458-F85E6CAC1155}" type="presOf" srcId="{A2320503-A38D-E244-BF55-70547BB4CB2A}" destId="{AB3D68DE-9BF5-1D46-8DAF-C41ED0F78142}" srcOrd="0" destOrd="0" presId="urn:microsoft.com/office/officeart/2005/8/layout/hProcess9"/>
    <dgm:cxn modelId="{727EA52F-CC77-E345-A011-8BDD64518F20}" type="presOf" srcId="{6AB1ABDD-6CB0-C942-95E7-715DB088FBF9}" destId="{190A4B42-5CF1-0B41-A3EE-0D8A7E51D96E}" srcOrd="0" destOrd="0" presId="urn:microsoft.com/office/officeart/2005/8/layout/hProcess9"/>
    <dgm:cxn modelId="{59435765-E7E9-A341-8146-49429327408D}" srcId="{6900C9B2-2C48-3246-AD84-B61C55426967}" destId="{A2320503-A38D-E244-BF55-70547BB4CB2A}" srcOrd="3" destOrd="0" parTransId="{3C9AB007-21B8-E447-9AD9-74B9E0F4B482}" sibTransId="{A84D44D3-B2EB-7C49-B43F-62697774AF96}"/>
    <dgm:cxn modelId="{1F2FAEEA-5F17-CB46-B29E-E6A95EEFF23E}" type="presParOf" srcId="{75E4C7E3-7A40-254F-A5F5-E21DA164CC6B}" destId="{766C10F3-5520-FC4B-94AF-45B7581EE359}" srcOrd="0" destOrd="0" presId="urn:microsoft.com/office/officeart/2005/8/layout/hProcess9"/>
    <dgm:cxn modelId="{6148D016-2E2D-D44A-B2D0-7957C7375A0C}" type="presParOf" srcId="{75E4C7E3-7A40-254F-A5F5-E21DA164CC6B}" destId="{5407EC1F-0353-5645-9FEF-04626DEE5F0D}" srcOrd="1" destOrd="0" presId="urn:microsoft.com/office/officeart/2005/8/layout/hProcess9"/>
    <dgm:cxn modelId="{FF55D058-EE4A-9648-848D-958709E3CC67}" type="presParOf" srcId="{5407EC1F-0353-5645-9FEF-04626DEE5F0D}" destId="{190A4B42-5CF1-0B41-A3EE-0D8A7E51D96E}" srcOrd="0" destOrd="0" presId="urn:microsoft.com/office/officeart/2005/8/layout/hProcess9"/>
    <dgm:cxn modelId="{58F4ABB9-F029-F64C-945A-B85D6E200438}" type="presParOf" srcId="{5407EC1F-0353-5645-9FEF-04626DEE5F0D}" destId="{5BF3A140-AB97-7A4D-812E-9BA9A7AFFFFC}" srcOrd="1" destOrd="0" presId="urn:microsoft.com/office/officeart/2005/8/layout/hProcess9"/>
    <dgm:cxn modelId="{05896FDE-2B7F-634E-B176-5FA5DB11B51B}" type="presParOf" srcId="{5407EC1F-0353-5645-9FEF-04626DEE5F0D}" destId="{F200FFE7-42A3-FB45-BC16-CFAF5BF8B62C}" srcOrd="2" destOrd="0" presId="urn:microsoft.com/office/officeart/2005/8/layout/hProcess9"/>
    <dgm:cxn modelId="{2CDA458F-75A6-3C4F-B5D4-3DF833834A20}" type="presParOf" srcId="{5407EC1F-0353-5645-9FEF-04626DEE5F0D}" destId="{F1BF8F92-82CC-684B-B99F-4A7D08AF85A7}" srcOrd="3" destOrd="0" presId="urn:microsoft.com/office/officeart/2005/8/layout/hProcess9"/>
    <dgm:cxn modelId="{C1B8990D-C6B8-1B48-830F-011060085F25}" type="presParOf" srcId="{5407EC1F-0353-5645-9FEF-04626DEE5F0D}" destId="{BE7C33BE-EC8B-0E49-AEFD-61BCB5AF113F}" srcOrd="4" destOrd="0" presId="urn:microsoft.com/office/officeart/2005/8/layout/hProcess9"/>
    <dgm:cxn modelId="{6042136A-03DE-6C46-B20D-FD3523E230BF}" type="presParOf" srcId="{5407EC1F-0353-5645-9FEF-04626DEE5F0D}" destId="{277CF8E5-F464-5449-A5C6-5A2A8B238295}" srcOrd="5" destOrd="0" presId="urn:microsoft.com/office/officeart/2005/8/layout/hProcess9"/>
    <dgm:cxn modelId="{F96608EB-9252-EA4C-A59B-B5782931CF1A}" type="presParOf" srcId="{5407EC1F-0353-5645-9FEF-04626DEE5F0D}" destId="{AB3D68DE-9BF5-1D46-8DAF-C41ED0F78142}" srcOrd="6" destOrd="0" presId="urn:microsoft.com/office/officeart/2005/8/layout/hProcess9"/>
    <dgm:cxn modelId="{02D9F9DD-FFFB-F94D-BB6B-15FF57113B38}" type="presParOf" srcId="{5407EC1F-0353-5645-9FEF-04626DEE5F0D}" destId="{3471D39A-A13E-E54F-97B5-4BC506375721}" srcOrd="7" destOrd="0" presId="urn:microsoft.com/office/officeart/2005/8/layout/hProcess9"/>
    <dgm:cxn modelId="{CD3484AD-F06C-BA43-B460-C27C340C665F}" type="presParOf" srcId="{5407EC1F-0353-5645-9FEF-04626DEE5F0D}" destId="{A78D3B73-03AC-E14D-AA28-75AEA5D0CC8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C10F3-5520-FC4B-94AF-45B7581EE359}">
      <dsp:nvSpPr>
        <dsp:cNvPr id="0" name=""/>
        <dsp:cNvSpPr/>
      </dsp:nvSpPr>
      <dsp:spPr>
        <a:xfrm>
          <a:off x="610957" y="0"/>
          <a:ext cx="7470258" cy="5643960"/>
        </a:xfrm>
        <a:prstGeom prst="rightArrow">
          <a:avLst/>
        </a:prstGeom>
        <a:solidFill>
          <a:srgbClr val="0F2D1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0A4B42-5CF1-0B41-A3EE-0D8A7E51D96E}">
      <dsp:nvSpPr>
        <dsp:cNvPr id="0" name=""/>
        <dsp:cNvSpPr/>
      </dsp:nvSpPr>
      <dsp:spPr>
        <a:xfrm>
          <a:off x="1764" y="379556"/>
          <a:ext cx="1806523" cy="4884847"/>
        </a:xfrm>
        <a:prstGeom prst="roundRect">
          <a:avLst/>
        </a:prstGeom>
        <a:solidFill>
          <a:srgbClr val="698F2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rgbClr val="0F2D1C"/>
              </a:solidFill>
            </a:rPr>
            <a:t>Year 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F2D1C"/>
              </a:solidFill>
            </a:rPr>
            <a:t>1) Students enroll in SCP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F2D1C"/>
              </a:solidFill>
            </a:rPr>
            <a:t>2) SCP Curriculum: IRB, Statistics, Endnote, Scholarly Writing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F2D1C"/>
              </a:solidFill>
            </a:rPr>
            <a:t>3) Curriculum of Individual Concentration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F2D1C"/>
              </a:solidFill>
            </a:rPr>
            <a:t>4) Identify Mentor for Scholarly Project              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F2D1C"/>
              </a:solidFill>
            </a:rPr>
            <a:t>                                                                 5) Write Scholarly Project Proposal</a:t>
          </a:r>
          <a:endParaRPr lang="en-US" sz="1600" kern="1200" dirty="0">
            <a:solidFill>
              <a:srgbClr val="0F2D1C"/>
            </a:solidFill>
          </a:endParaRPr>
        </a:p>
      </dsp:txBody>
      <dsp:txXfrm>
        <a:off x="89951" y="467743"/>
        <a:ext cx="1630149" cy="4708473"/>
      </dsp:txXfrm>
    </dsp:sp>
    <dsp:sp modelId="{F200FFE7-42A3-FB45-BC16-CFAF5BF8B62C}">
      <dsp:nvSpPr>
        <dsp:cNvPr id="0" name=""/>
        <dsp:cNvSpPr/>
      </dsp:nvSpPr>
      <dsp:spPr>
        <a:xfrm>
          <a:off x="2056712" y="375289"/>
          <a:ext cx="1140826" cy="4893381"/>
        </a:xfrm>
        <a:prstGeom prst="roundRect">
          <a:avLst/>
        </a:prstGeom>
        <a:solidFill>
          <a:srgbClr val="698F2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rgbClr val="0F2D1C"/>
              </a:solidFill>
            </a:rPr>
            <a:t>Summer YI/II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F2D1C"/>
              </a:solidFill>
            </a:rPr>
            <a:t>Work on scholarly project</a:t>
          </a:r>
          <a:endParaRPr lang="en-US" sz="1600" kern="1200" dirty="0">
            <a:solidFill>
              <a:srgbClr val="0F2D1C"/>
            </a:solidFill>
          </a:endParaRPr>
        </a:p>
      </dsp:txBody>
      <dsp:txXfrm>
        <a:off x="2112403" y="430980"/>
        <a:ext cx="1029444" cy="4781999"/>
      </dsp:txXfrm>
    </dsp:sp>
    <dsp:sp modelId="{BE7C33BE-EC8B-0E49-AEFD-61BCB5AF113F}">
      <dsp:nvSpPr>
        <dsp:cNvPr id="0" name=""/>
        <dsp:cNvSpPr/>
      </dsp:nvSpPr>
      <dsp:spPr>
        <a:xfrm>
          <a:off x="3445964" y="364509"/>
          <a:ext cx="1622753" cy="4914940"/>
        </a:xfrm>
        <a:prstGeom prst="roundRect">
          <a:avLst/>
        </a:prstGeom>
        <a:solidFill>
          <a:srgbClr val="698F2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rgbClr val="0F2D1C"/>
              </a:solidFill>
            </a:rPr>
            <a:t>Year II           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F2D1C"/>
              </a:solidFill>
            </a:rPr>
            <a:t> 1) SCP Curriculum: How to make and present a poster/oral, SCP symposium in the fall , USF Research Day in the spring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F2D1C"/>
              </a:solidFill>
            </a:rPr>
            <a:t>2) Curriculum of Individual Concentration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F2D1C"/>
              </a:solidFill>
            </a:rPr>
            <a:t>3) Continue working on scholarly project as time allows</a:t>
          </a:r>
        </a:p>
      </dsp:txBody>
      <dsp:txXfrm>
        <a:off x="3525180" y="443725"/>
        <a:ext cx="1464321" cy="4756508"/>
      </dsp:txXfrm>
    </dsp:sp>
    <dsp:sp modelId="{AB3D68DE-9BF5-1D46-8DAF-C41ED0F78142}">
      <dsp:nvSpPr>
        <dsp:cNvPr id="0" name=""/>
        <dsp:cNvSpPr/>
      </dsp:nvSpPr>
      <dsp:spPr>
        <a:xfrm>
          <a:off x="5248982" y="364509"/>
          <a:ext cx="1257248" cy="4914940"/>
        </a:xfrm>
        <a:prstGeom prst="roundRect">
          <a:avLst/>
        </a:prstGeom>
        <a:solidFill>
          <a:srgbClr val="698F2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rgbClr val="0F2D1C"/>
              </a:solidFill>
            </a:rPr>
            <a:t>YIII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F2D1C"/>
              </a:solidFill>
            </a:rPr>
            <a:t>2x 2 weeks elective time to continue with scholarly project</a:t>
          </a:r>
          <a:endParaRPr lang="en-US" sz="1600" kern="1200" dirty="0">
            <a:solidFill>
              <a:srgbClr val="0F2D1C"/>
            </a:solidFill>
          </a:endParaRPr>
        </a:p>
      </dsp:txBody>
      <dsp:txXfrm>
        <a:off x="5310356" y="425883"/>
        <a:ext cx="1134500" cy="4792192"/>
      </dsp:txXfrm>
    </dsp:sp>
    <dsp:sp modelId="{A78D3B73-03AC-E14D-AA28-75AEA5D0CC81}">
      <dsp:nvSpPr>
        <dsp:cNvPr id="0" name=""/>
        <dsp:cNvSpPr/>
      </dsp:nvSpPr>
      <dsp:spPr>
        <a:xfrm>
          <a:off x="6728752" y="386058"/>
          <a:ext cx="1963958" cy="4871843"/>
        </a:xfrm>
        <a:prstGeom prst="roundRect">
          <a:avLst/>
        </a:prstGeom>
        <a:solidFill>
          <a:srgbClr val="698F2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rgbClr val="0F2D1C"/>
              </a:solidFill>
            </a:rPr>
            <a:t>YIV </a:t>
          </a:r>
          <a:r>
            <a:rPr lang="en-US" sz="1600" kern="1200" dirty="0" smtClean="0">
              <a:solidFill>
                <a:srgbClr val="0F2D1C"/>
              </a:solidFill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F2D1C"/>
              </a:solidFill>
            </a:rPr>
            <a:t>1) 2x 2 month elective time to conclude scholarly project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F2D1C"/>
              </a:solidFill>
            </a:rPr>
            <a:t>2) curriculum of individual concentration 3) Gallery of Scholarship at graduation</a:t>
          </a:r>
          <a:endParaRPr lang="en-US" sz="1600" kern="1200" dirty="0">
            <a:solidFill>
              <a:srgbClr val="0F2D1C"/>
            </a:solidFill>
          </a:endParaRPr>
        </a:p>
      </dsp:txBody>
      <dsp:txXfrm>
        <a:off x="6824625" y="481931"/>
        <a:ext cx="1772212" cy="4680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9F855-2B1F-FA47-AC75-099CEAE168EF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E9D0C-BA59-4A4D-B140-869DB2948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1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53FDF9-9127-3A43-A63A-105FABFC8214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1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E9D0C-BA59-4A4D-B140-869DB29484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8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836267B-3B51-2D48-A57F-D51B12CF5A1E}" type="slidenum">
              <a:rPr lang="en-US">
                <a:solidFill>
                  <a:prstClr val="black"/>
                </a:solidFill>
                <a:latin typeface="Calibri" charset="0"/>
              </a:rPr>
              <a:pPr eaLnBrk="1" hangingPunct="1"/>
              <a:t>2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E9D0C-BA59-4A4D-B140-869DB29484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79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E9D0C-BA59-4A4D-B140-869DB29484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89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E9D0C-BA59-4A4D-B140-869DB29484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17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E9D0C-BA59-4A4D-B140-869DB29484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84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bSC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E9D0C-BA59-4A4D-B140-869DB29484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2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E9D0C-BA59-4A4D-B140-869DB29484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6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E9D0C-BA59-4A4D-B140-869DB29484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9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D158D-93B4-3C42-8832-F2F7572B3ABA}" type="datetimeFigureOut">
              <a:rPr lang="en-US">
                <a:solidFill>
                  <a:srgbClr val="000000"/>
                </a:solidFill>
              </a:rPr>
              <a:pPr/>
              <a:t>12/12/2014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C0435-FFB2-CB45-896B-96081623AA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517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86EB35-A2B0-0048-B206-29AB5F582271}" type="datetimeFigureOut">
              <a:rPr lang="en-US">
                <a:solidFill>
                  <a:srgbClr val="000000"/>
                </a:solidFill>
              </a:rPr>
              <a:pPr/>
              <a:t>12/12/2014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DAE93-7B7A-A640-876E-6535B616D7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"/>
            <a:ext cx="20955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1341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55247-317F-9C4D-AA39-C7E7EDD57DDF}" type="datetimeFigureOut">
              <a:rPr lang="en-US">
                <a:solidFill>
                  <a:srgbClr val="000000"/>
                </a:solidFill>
              </a:rPr>
              <a:pPr/>
              <a:t>12/12/2014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BE7D4-D233-F345-84A0-36A02D0FBF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72103-A1E1-5D45-A2A8-415D1682685E}" type="datetimeFigureOut">
              <a:rPr lang="en-US">
                <a:solidFill>
                  <a:srgbClr val="000000"/>
                </a:solidFill>
              </a:rPr>
              <a:pPr/>
              <a:t>12/12/2014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97181-203C-354C-BA81-F5A0431C82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3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EFD88-E652-934B-9761-401700425582}" type="datetimeFigureOut">
              <a:rPr lang="en-US">
                <a:solidFill>
                  <a:srgbClr val="000000"/>
                </a:solidFill>
              </a:rPr>
              <a:pPr/>
              <a:t>12/12/2014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C0FDA-EEA6-A841-9272-1FFBFC1A18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41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DFA3F-CC1A-F144-AD5C-3E16367085A6}" type="datetimeFigureOut">
              <a:rPr lang="en-US">
                <a:solidFill>
                  <a:srgbClr val="000000"/>
                </a:solidFill>
              </a:rPr>
              <a:pPr/>
              <a:t>12/12/2014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38367C-8997-9E45-B512-C1CF3480D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6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87865-FF04-C74E-8006-F93F7A8D62AE}" type="datetimeFigureOut">
              <a:rPr lang="en-US">
                <a:solidFill>
                  <a:srgbClr val="000000"/>
                </a:solidFill>
              </a:rPr>
              <a:pPr/>
              <a:t>12/12/2014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00236-BB64-0A4D-AE06-CBBFF5E239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2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C01D83-E5F2-2C49-916C-DF4792CB54B9}" type="datetimeFigureOut">
              <a:rPr lang="en-US">
                <a:solidFill>
                  <a:srgbClr val="000000"/>
                </a:solidFill>
              </a:rPr>
              <a:pPr/>
              <a:t>12/12/2014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D17C4-1320-A542-AA30-E850B277C1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45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557EE-236E-8244-8572-2BE6A1241CA7}" type="datetimeFigureOut">
              <a:rPr lang="en-US">
                <a:solidFill>
                  <a:srgbClr val="000000"/>
                </a:solidFill>
              </a:rPr>
              <a:pPr/>
              <a:t>12/12/2014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10517B-9C9B-D54A-9BFA-12CB60B3B1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87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31D4D-1526-204B-A8B0-CB153A09D5D3}" type="datetimeFigureOut">
              <a:rPr lang="en-US">
                <a:solidFill>
                  <a:srgbClr val="000000"/>
                </a:solidFill>
              </a:rPr>
              <a:pPr/>
              <a:t>12/12/2014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A9EED6-9700-C744-8A09-30883FAE39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0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C7036-4996-3C41-B8FF-219E93719BF1}" type="datetimeFigureOut">
              <a:rPr lang="en-US">
                <a:solidFill>
                  <a:srgbClr val="000000"/>
                </a:solidFill>
              </a:rPr>
              <a:pPr/>
              <a:t>12/12/2014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D7026-AF2A-054F-842B-5486F03A21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bigbkr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943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0A9C394-0983-FE40-AD64-F000615E2BCC}" type="datetimeFigureOut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12/12/2014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594360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81600" y="5943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D981F32-3E35-7E41-B981-1381AE821B94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7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88955"/>
        </a:buClr>
        <a:buFont typeface="Wingdings" charset="0"/>
        <a:buChar char="§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88955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573C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/>
        </p:nvSpPr>
        <p:spPr bwMode="auto">
          <a:xfrm>
            <a:off x="0" y="609600"/>
            <a:ext cx="9144000" cy="3276600"/>
          </a:xfrm>
          <a:prstGeom prst="rect">
            <a:avLst/>
          </a:prstGeom>
          <a:solidFill>
            <a:srgbClr val="988955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914400"/>
            <a:ext cx="4267200" cy="2590800"/>
          </a:xfrm>
        </p:spPr>
        <p:txBody>
          <a:bodyPr/>
          <a:lstStyle/>
          <a:p>
            <a:pPr algn="ctr" eaLnBrk="1" hangingPunct="1"/>
            <a:r>
              <a:rPr lang="en-US" sz="2400" dirty="0"/>
              <a:t>Do Scholarly Concentration Programs Contribute To Lasting Scholarship? </a:t>
            </a:r>
            <a:br>
              <a:rPr lang="en-US" sz="2400" dirty="0"/>
            </a:br>
            <a:r>
              <a:rPr lang="en-US" sz="3600" b="1" dirty="0">
                <a:solidFill>
                  <a:schemeClr val="tx1"/>
                </a:solidFill>
                <a:latin typeface="Calibri" charset="0"/>
              </a:rPr>
              <a:t/>
            </a:r>
            <a:br>
              <a:rPr lang="en-US" sz="3600" b="1" dirty="0">
                <a:solidFill>
                  <a:schemeClr val="tx1"/>
                </a:solidFill>
                <a:latin typeface="Calibri" charset="0"/>
              </a:rPr>
            </a:br>
            <a:endParaRPr lang="en-US" sz="3500" b="1" dirty="0">
              <a:latin typeface="Calibri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399" y="4114800"/>
            <a:ext cx="4374770" cy="2743200"/>
          </a:xfrm>
        </p:spPr>
        <p:txBody>
          <a:bodyPr/>
          <a:lstStyle/>
          <a:p>
            <a:pPr algn="l"/>
            <a:r>
              <a:rPr lang="en-US" sz="2000" b="1" dirty="0"/>
              <a:t>Ingrid </a:t>
            </a:r>
            <a:r>
              <a:rPr lang="en-US" sz="2000" b="1" dirty="0" smtClean="0"/>
              <a:t>Bahner PhD</a:t>
            </a:r>
          </a:p>
          <a:p>
            <a:pPr algn="l"/>
            <a:r>
              <a:rPr lang="en-US" sz="2000" b="1" dirty="0" smtClean="0"/>
              <a:t>Susan </a:t>
            </a:r>
            <a:r>
              <a:rPr lang="en-US" sz="2000" b="1" dirty="0" err="1" smtClean="0"/>
              <a:t>Pross</a:t>
            </a:r>
            <a:r>
              <a:rPr lang="en-US" sz="2000" b="1" dirty="0" smtClean="0"/>
              <a:t> PhD</a:t>
            </a:r>
          </a:p>
          <a:p>
            <a:pPr algn="l"/>
            <a:r>
              <a:rPr lang="en-US" sz="1800" i="1" dirty="0" smtClean="0"/>
              <a:t>University of South Florida</a:t>
            </a:r>
          </a:p>
          <a:p>
            <a:pPr algn="l"/>
            <a:r>
              <a:rPr lang="en-US" sz="1800" i="1" dirty="0" err="1" smtClean="0"/>
              <a:t>Morsani</a:t>
            </a:r>
            <a:r>
              <a:rPr lang="en-US" sz="1800" i="1" dirty="0" smtClean="0"/>
              <a:t> College of Medicine</a:t>
            </a:r>
          </a:p>
          <a:p>
            <a:pPr algn="l"/>
            <a:r>
              <a:rPr lang="en-US" sz="2000" b="1" dirty="0">
                <a:latin typeface="+mj-lt"/>
              </a:rPr>
              <a:t>Alex J. </a:t>
            </a:r>
            <a:r>
              <a:rPr lang="en-US" sz="2000" b="1" dirty="0" err="1">
                <a:latin typeface="+mj-lt"/>
              </a:rPr>
              <a:t>Mechaber</a:t>
            </a:r>
            <a:r>
              <a:rPr lang="en-US" sz="2000" b="1" dirty="0">
                <a:latin typeface="+mj-lt"/>
              </a:rPr>
              <a:t>, MD, </a:t>
            </a:r>
            <a:r>
              <a:rPr lang="en-US" sz="2000" b="1" dirty="0" smtClean="0">
                <a:latin typeface="+mj-lt"/>
              </a:rPr>
              <a:t>FACP</a:t>
            </a:r>
          </a:p>
          <a:p>
            <a:pPr algn="l"/>
            <a:r>
              <a:rPr lang="en-US" sz="1800" i="1" dirty="0" smtClean="0">
                <a:latin typeface="+mj-lt"/>
              </a:rPr>
              <a:t>University of Miami</a:t>
            </a:r>
          </a:p>
          <a:p>
            <a:pPr algn="l"/>
            <a:r>
              <a:rPr lang="en-US" sz="1800" i="1" dirty="0" smtClean="0">
                <a:latin typeface="+mj-lt"/>
              </a:rPr>
              <a:t>Miller School of Medicine</a:t>
            </a:r>
            <a:endParaRPr lang="en-US" sz="1800" i="1" dirty="0">
              <a:latin typeface="+mj-lt"/>
            </a:endParaRPr>
          </a:p>
        </p:txBody>
      </p:sp>
      <p:pic>
        <p:nvPicPr>
          <p:cNvPr id="2053" name="Picture 7" descr="STCgarageshot094_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9600"/>
            <a:ext cx="3962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05394" y="4114800"/>
            <a:ext cx="1391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SGEA 2014</a:t>
            </a:r>
            <a:endParaRPr lang="en-US" dirty="0"/>
          </a:p>
        </p:txBody>
      </p:sp>
      <p:pic>
        <p:nvPicPr>
          <p:cNvPr id="3" name="Picture 2" descr="image00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38" y="5532216"/>
            <a:ext cx="1968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199"/>
            <a:ext cx="8382000" cy="1582921"/>
          </a:xfrm>
        </p:spPr>
        <p:txBody>
          <a:bodyPr/>
          <a:lstStyle/>
          <a:p>
            <a:pPr algn="ctr"/>
            <a:r>
              <a:rPr lang="en-US" b="1" dirty="0" smtClean="0"/>
              <a:t>How to measure a lifetime </a:t>
            </a:r>
            <a:r>
              <a:rPr lang="en-US" b="1" dirty="0"/>
              <a:t>scholarly approach to the practice of </a:t>
            </a:r>
            <a:r>
              <a:rPr lang="en-US" b="1" dirty="0" smtClean="0"/>
              <a:t>medicine?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40111"/>
            <a:ext cx="8381999" cy="4613089"/>
          </a:xfrm>
        </p:spPr>
        <p:txBody>
          <a:bodyPr/>
          <a:lstStyle/>
          <a:p>
            <a:r>
              <a:rPr lang="en-US" dirty="0" smtClean="0"/>
              <a:t>Annual Program Evaluation?</a:t>
            </a:r>
          </a:p>
          <a:p>
            <a:r>
              <a:rPr lang="en-US" dirty="0" smtClean="0"/>
              <a:t>Count </a:t>
            </a:r>
            <a:r>
              <a:rPr lang="en-US" dirty="0"/>
              <a:t>the number of publications</a:t>
            </a:r>
            <a:r>
              <a:rPr lang="en-US" dirty="0" smtClean="0"/>
              <a:t>?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Exit Survey of the class of 2013</a:t>
            </a:r>
            <a:endParaRPr lang="en-US" dirty="0"/>
          </a:p>
          <a:p>
            <a:pPr lvl="1">
              <a:buFont typeface="Wingdings" charset="2"/>
              <a:buChar char="Ø"/>
            </a:pPr>
            <a:r>
              <a:rPr lang="en-US" dirty="0"/>
              <a:t>53% response rate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8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3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402476"/>
              </p:ext>
            </p:extLst>
          </p:nvPr>
        </p:nvGraphicFramePr>
        <p:xfrm>
          <a:off x="313765" y="81373"/>
          <a:ext cx="8665882" cy="6469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465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" y="5542687"/>
            <a:ext cx="8191500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</a:rPr>
              <a:t>“</a:t>
            </a:r>
            <a:r>
              <a:rPr lang="en-US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Business is a hot topic in health care, there was a good number of program directors who had or were pursuing their MBA, so obviously my extensive involvement in the business scholarly concentration was a hot topic. </a:t>
            </a:r>
            <a:r>
              <a:rPr lang="en-US" dirty="0" smtClean="0">
                <a:latin typeface="+mj-lt"/>
              </a:rPr>
              <a:t>“ </a:t>
            </a:r>
            <a:r>
              <a:rPr lang="en-US" i="1" dirty="0" err="1" smtClean="0">
                <a:latin typeface="+mj-lt"/>
              </a:rPr>
              <a:t>bSC</a:t>
            </a:r>
            <a:endParaRPr lang="en-US" i="1" dirty="0">
              <a:latin typeface="+mj-lt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638218"/>
              </p:ext>
            </p:extLst>
          </p:nvPr>
        </p:nvGraphicFramePr>
        <p:xfrm>
          <a:off x="567765" y="209176"/>
          <a:ext cx="7933763" cy="5568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458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0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38" y="5532216"/>
            <a:ext cx="1968500" cy="952500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425816"/>
              </p:ext>
            </p:extLst>
          </p:nvPr>
        </p:nvGraphicFramePr>
        <p:xfrm>
          <a:off x="374207" y="396907"/>
          <a:ext cx="8414011" cy="5917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55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817173"/>
              </p:ext>
            </p:extLst>
          </p:nvPr>
        </p:nvGraphicFramePr>
        <p:xfrm>
          <a:off x="174780" y="186413"/>
          <a:ext cx="8832307" cy="6011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74780" y="5744423"/>
            <a:ext cx="7686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“Perhaps 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it made scholarly activities a habit that may have otherwise not been so prevalent in my extracurricular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time.</a:t>
            </a:r>
            <a:r>
              <a:rPr lang="en-US" sz="2000" dirty="0" smtClean="0">
                <a:latin typeface="+mj-lt"/>
              </a:rPr>
              <a:t>” </a:t>
            </a:r>
            <a:r>
              <a:rPr lang="en-US" i="1" dirty="0" err="1" smtClean="0">
                <a:latin typeface="+mj-lt"/>
              </a:rPr>
              <a:t>hdSC</a:t>
            </a:r>
            <a:endParaRPr lang="en-US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809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0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38" y="5532216"/>
            <a:ext cx="1968500" cy="952500"/>
          </a:xfrm>
          <a:prstGeom prst="rect">
            <a:avLst/>
          </a:prstGeom>
        </p:spPr>
      </p:pic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546100" y="387350"/>
          <a:ext cx="8051800" cy="608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964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398" y="5498443"/>
            <a:ext cx="7614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</a:rPr>
              <a:t>“</a:t>
            </a:r>
            <a:r>
              <a:rPr lang="en-US" dirty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It will help me become more successful because the concentration has allowed me to view better understand patients and how their adversities may effect their health. </a:t>
            </a:r>
            <a:r>
              <a:rPr lang="en-US" dirty="0" smtClean="0">
                <a:latin typeface="+mj-lt"/>
              </a:rPr>
              <a:t>” </a:t>
            </a:r>
            <a:r>
              <a:rPr lang="en-US" i="1" dirty="0" err="1" smtClean="0">
                <a:latin typeface="+mj-lt"/>
              </a:rPr>
              <a:t>hdSC</a:t>
            </a:r>
            <a:endParaRPr lang="en-US" i="1" dirty="0">
              <a:latin typeface="+mj-lt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515255"/>
              </p:ext>
            </p:extLst>
          </p:nvPr>
        </p:nvGraphicFramePr>
        <p:xfrm>
          <a:off x="259898" y="88900"/>
          <a:ext cx="8668202" cy="584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776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0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38" y="5532216"/>
            <a:ext cx="1968500" cy="952500"/>
          </a:xfrm>
          <a:prstGeom prst="rect">
            <a:avLst/>
          </a:prstGeom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8949995"/>
              </p:ext>
            </p:extLst>
          </p:nvPr>
        </p:nvGraphicFramePr>
        <p:xfrm>
          <a:off x="294831" y="249485"/>
          <a:ext cx="8720181" cy="6441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919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9884" y="5952503"/>
            <a:ext cx="6551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“I </a:t>
            </a:r>
            <a:r>
              <a:rPr lang="en-US" dirty="0"/>
              <a:t>have a taste for research and would like I be a mentor </a:t>
            </a:r>
            <a:r>
              <a:rPr lang="en-US" dirty="0" smtClean="0"/>
              <a:t>.“ </a:t>
            </a:r>
            <a:r>
              <a:rPr lang="en-US" i="1" dirty="0" err="1" smtClean="0"/>
              <a:t>rSC</a:t>
            </a:r>
            <a:endParaRPr lang="en-US" i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73911"/>
              </p:ext>
            </p:extLst>
          </p:nvPr>
        </p:nvGraphicFramePr>
        <p:xfrm>
          <a:off x="0" y="203200"/>
          <a:ext cx="8813800" cy="5749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2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0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38" y="5532216"/>
            <a:ext cx="1968500" cy="952500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712245"/>
              </p:ext>
            </p:extLst>
          </p:nvPr>
        </p:nvGraphicFramePr>
        <p:xfrm>
          <a:off x="396887" y="292954"/>
          <a:ext cx="8470709" cy="6191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155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4760"/>
            <a:ext cx="8534400" cy="914400"/>
          </a:xfrm>
        </p:spPr>
        <p:txBody>
          <a:bodyPr/>
          <a:lstStyle/>
          <a:p>
            <a:pPr algn="ctr" eaLnBrk="1" hangingPunct="1"/>
            <a:r>
              <a:rPr lang="en-US" sz="4000" b="1" dirty="0" smtClean="0">
                <a:latin typeface="Calibri" charset="0"/>
              </a:rPr>
              <a:t>The Scholarly Concentrations Program at the USF MCOM</a:t>
            </a:r>
            <a:endParaRPr lang="en-US" sz="4000" b="1" dirty="0">
              <a:latin typeface="Calibri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6320" y="1540140"/>
            <a:ext cx="83820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alibri" charset="0"/>
              </a:rPr>
              <a:t>Health </a:t>
            </a:r>
            <a:r>
              <a:rPr lang="en-US" sz="2800" dirty="0">
                <a:latin typeface="Calibri" charset="0"/>
              </a:rPr>
              <a:t>Disparities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 charset="0"/>
              </a:rPr>
              <a:t>Health Systems Engineering </a:t>
            </a:r>
            <a:endParaRPr lang="en-US" sz="2800" dirty="0" smtClean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 charset="0"/>
              </a:rPr>
              <a:t>International Medicine </a:t>
            </a:r>
            <a:endParaRPr lang="en-US" sz="2800" dirty="0" smtClean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 charset="0"/>
              </a:rPr>
              <a:t>Innovation, Entrepreneurship &amp; Business in Medicine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 charset="0"/>
              </a:rPr>
              <a:t>Law and Medicine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 charset="0"/>
              </a:rPr>
              <a:t>Medicine and Gender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alibri" charset="0"/>
              </a:rPr>
              <a:t>Medical </a:t>
            </a:r>
            <a:r>
              <a:rPr lang="en-US" sz="2800" dirty="0">
                <a:latin typeface="Calibri" charset="0"/>
              </a:rPr>
              <a:t>Education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 charset="0"/>
              </a:rPr>
              <a:t>Medical </a:t>
            </a:r>
            <a:r>
              <a:rPr lang="en-US" sz="2800" dirty="0" smtClean="0">
                <a:latin typeface="Calibri" charset="0"/>
              </a:rPr>
              <a:t>Humanities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alibri" charset="0"/>
              </a:rPr>
              <a:t>Public </a:t>
            </a:r>
            <a:r>
              <a:rPr lang="en-US" sz="2800" dirty="0">
                <a:latin typeface="Calibri" charset="0"/>
              </a:rPr>
              <a:t>Health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alibri" charset="0"/>
              </a:rPr>
              <a:t>Biomedical </a:t>
            </a:r>
            <a:r>
              <a:rPr lang="en-US" sz="2800" dirty="0">
                <a:latin typeface="Calibri" charset="0"/>
              </a:rPr>
              <a:t>Research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80" y="3315864"/>
            <a:ext cx="4648200" cy="25368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199"/>
            <a:ext cx="8382000" cy="1582921"/>
          </a:xfrm>
        </p:spPr>
        <p:txBody>
          <a:bodyPr/>
          <a:lstStyle/>
          <a:p>
            <a:pPr algn="ctr"/>
            <a:r>
              <a:rPr lang="en-US" b="1" dirty="0" smtClean="0"/>
              <a:t>How to measure a lifetime </a:t>
            </a:r>
            <a:r>
              <a:rPr lang="en-US" b="1" dirty="0"/>
              <a:t>scholarly approach to the practice of </a:t>
            </a:r>
            <a:r>
              <a:rPr lang="en-US" b="1" dirty="0" smtClean="0"/>
              <a:t>medicine?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40111"/>
            <a:ext cx="8381999" cy="4613089"/>
          </a:xfrm>
        </p:spPr>
        <p:txBody>
          <a:bodyPr/>
          <a:lstStyle/>
          <a:p>
            <a:r>
              <a:rPr lang="en-US" dirty="0"/>
              <a:t>Annual Program Evaluation?</a:t>
            </a:r>
          </a:p>
          <a:p>
            <a:r>
              <a:rPr lang="en-US" dirty="0" smtClean="0"/>
              <a:t>Count </a:t>
            </a:r>
            <a:r>
              <a:rPr lang="en-US" dirty="0"/>
              <a:t>the number of publications</a:t>
            </a:r>
            <a:r>
              <a:rPr lang="en-US" dirty="0" smtClean="0"/>
              <a:t>?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Exit Survey of the class of 2013</a:t>
            </a:r>
          </a:p>
          <a:p>
            <a:r>
              <a:rPr lang="en-US" dirty="0" smtClean="0"/>
              <a:t>Portfolio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09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769472"/>
          </a:xfrm>
        </p:spPr>
        <p:txBody>
          <a:bodyPr/>
          <a:lstStyle/>
          <a:p>
            <a:pPr algn="ctr"/>
            <a:r>
              <a:rPr lang="en-US" b="1" dirty="0" smtClean="0"/>
              <a:t>Portfolio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40111"/>
            <a:ext cx="8381999" cy="461308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77" y="845672"/>
            <a:ext cx="7501322" cy="570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</a:t>
            </a:r>
            <a:r>
              <a:rPr lang="en-US" dirty="0"/>
              <a:t>the definition of scholarship in the practice of </a:t>
            </a:r>
            <a:r>
              <a:rPr lang="en-US" dirty="0" smtClean="0"/>
              <a:t>medicine</a:t>
            </a:r>
            <a:endParaRPr lang="en-US" dirty="0"/>
          </a:p>
          <a:p>
            <a:r>
              <a:rPr lang="en-US" dirty="0"/>
              <a:t>develop methods for assessing the correlation of these programs with continued </a:t>
            </a:r>
            <a:r>
              <a:rPr lang="en-US" dirty="0" smtClean="0"/>
              <a:t>scholarship</a:t>
            </a:r>
          </a:p>
          <a:p>
            <a:r>
              <a:rPr lang="en-US" dirty="0"/>
              <a:t>develop guidelines for appropriate questionnaires to assess scholarship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1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Acknowledgement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53" y="1295401"/>
            <a:ext cx="8928547" cy="2945842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L</a:t>
            </a:r>
            <a:r>
              <a:rPr lang="en-US" dirty="0" smtClean="0"/>
              <a:t>eaders of the different Scholarly </a:t>
            </a:r>
            <a:r>
              <a:rPr lang="en-US" dirty="0"/>
              <a:t>C</a:t>
            </a:r>
            <a:r>
              <a:rPr lang="en-US" dirty="0" smtClean="0"/>
              <a:t>oncentration</a:t>
            </a:r>
          </a:p>
          <a:p>
            <a:r>
              <a:rPr lang="en-US" dirty="0" smtClean="0"/>
              <a:t>Roberta </a:t>
            </a:r>
            <a:r>
              <a:rPr lang="en-US" dirty="0"/>
              <a:t>J. </a:t>
            </a:r>
            <a:r>
              <a:rPr lang="en-US" dirty="0" smtClean="0"/>
              <a:t>Collins BS, Program Coordinator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8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32520"/>
            <a:ext cx="8188914" cy="939080"/>
          </a:xfrm>
        </p:spPr>
        <p:txBody>
          <a:bodyPr/>
          <a:lstStyle/>
          <a:p>
            <a:pPr algn="ctr"/>
            <a:r>
              <a:rPr lang="en-US" b="1" dirty="0" smtClean="0"/>
              <a:t>Objectives and Goals of the SCP at USF-MCOM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32" y="2097418"/>
            <a:ext cx="7696199" cy="43813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purpose of the SCP at the USF </a:t>
            </a:r>
            <a:r>
              <a:rPr lang="en-US" dirty="0" smtClean="0"/>
              <a:t>MCOM </a:t>
            </a:r>
            <a:r>
              <a:rPr lang="en-US" dirty="0"/>
              <a:t>is to provide opportunities for students to participate in areas of </a:t>
            </a:r>
            <a:r>
              <a:rPr lang="en-US" b="1" dirty="0"/>
              <a:t>inquiry</a:t>
            </a:r>
            <a:r>
              <a:rPr lang="en-US" dirty="0"/>
              <a:t>, </a:t>
            </a:r>
            <a:r>
              <a:rPr lang="en-US" b="1" dirty="0"/>
              <a:t>scholarship</a:t>
            </a:r>
            <a:r>
              <a:rPr lang="en-US" dirty="0"/>
              <a:t> and </a:t>
            </a:r>
            <a:r>
              <a:rPr lang="en-US" b="1" dirty="0"/>
              <a:t>creative endeavors </a:t>
            </a:r>
            <a:r>
              <a:rPr lang="en-US" dirty="0"/>
              <a:t>such that they are prepared to become leaders in their fields and start on a </a:t>
            </a:r>
            <a:r>
              <a:rPr lang="en-US" b="1" dirty="0"/>
              <a:t>lifetime scholarly approach to the practice of medicine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25738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92345044"/>
              </p:ext>
            </p:extLst>
          </p:nvPr>
        </p:nvGraphicFramePr>
        <p:xfrm>
          <a:off x="175079" y="651305"/>
          <a:ext cx="8788539" cy="564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5660" y="1295400"/>
            <a:ext cx="8382000" cy="4525963"/>
          </a:xfrm>
        </p:spPr>
        <p:txBody>
          <a:bodyPr/>
          <a:lstStyle/>
          <a:p>
            <a:pPr algn="ctr"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spcBef>
                <a:spcPct val="0"/>
              </a:spcBef>
            </a:pP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Program Description</a:t>
            </a:r>
          </a:p>
        </p:txBody>
      </p:sp>
    </p:spTree>
    <p:extLst>
      <p:ext uri="{BB962C8B-B14F-4D97-AF65-F5344CB8AC3E}">
        <p14:creationId xmlns:p14="http://schemas.microsoft.com/office/powerpoint/2010/main" val="44929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199"/>
            <a:ext cx="8382000" cy="977901"/>
          </a:xfrm>
        </p:spPr>
        <p:txBody>
          <a:bodyPr/>
          <a:lstStyle/>
          <a:p>
            <a:pPr algn="ctr"/>
            <a:r>
              <a:rPr lang="en-US" b="1" dirty="0" smtClean="0"/>
              <a:t>Enrollment in the elective SCP at USF MCOM 2007-2013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2700"/>
            <a:ext cx="9144000" cy="510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199"/>
            <a:ext cx="8382000" cy="1582921"/>
          </a:xfrm>
        </p:spPr>
        <p:txBody>
          <a:bodyPr/>
          <a:lstStyle/>
          <a:p>
            <a:pPr algn="ctr"/>
            <a:r>
              <a:rPr lang="en-US" b="1" dirty="0" smtClean="0"/>
              <a:t>How to measure a lifetime </a:t>
            </a:r>
            <a:r>
              <a:rPr lang="en-US" b="1" dirty="0"/>
              <a:t>scholarly approach to the practice of </a:t>
            </a:r>
            <a:r>
              <a:rPr lang="en-US" b="1" dirty="0" smtClean="0"/>
              <a:t>medicine?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40111"/>
            <a:ext cx="8381999" cy="4613089"/>
          </a:xfrm>
        </p:spPr>
        <p:txBody>
          <a:bodyPr/>
          <a:lstStyle/>
          <a:p>
            <a:r>
              <a:rPr lang="en-US" dirty="0"/>
              <a:t>Annual Program </a:t>
            </a:r>
            <a:r>
              <a:rPr lang="en-US" dirty="0" smtClean="0"/>
              <a:t>Evaluation?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034" y="191663"/>
            <a:ext cx="8382000" cy="1467457"/>
          </a:xfrm>
        </p:spPr>
        <p:txBody>
          <a:bodyPr/>
          <a:lstStyle/>
          <a:p>
            <a:pPr algn="ctr"/>
            <a:r>
              <a:rPr lang="en-US" b="1" dirty="0"/>
              <a:t>How to measure a lifetime scholarly approach to the practice of medicine?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12" y="2084666"/>
            <a:ext cx="8597887" cy="4468534"/>
          </a:xfrm>
        </p:spPr>
        <p:txBody>
          <a:bodyPr/>
          <a:lstStyle/>
          <a:p>
            <a:r>
              <a:rPr lang="en-US" dirty="0" smtClean="0"/>
              <a:t>Students </a:t>
            </a:r>
            <a:r>
              <a:rPr lang="en-US" dirty="0"/>
              <a:t>in the </a:t>
            </a:r>
            <a:r>
              <a:rPr lang="en-US" dirty="0" smtClean="0"/>
              <a:t>SCP </a:t>
            </a:r>
            <a:r>
              <a:rPr lang="en-US" dirty="0"/>
              <a:t>classes of 2013-2015 have universally acknowledged growth as a scholar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51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199"/>
            <a:ext cx="8382000" cy="1582921"/>
          </a:xfrm>
        </p:spPr>
        <p:txBody>
          <a:bodyPr/>
          <a:lstStyle/>
          <a:p>
            <a:pPr algn="ctr"/>
            <a:r>
              <a:rPr lang="en-US" b="1" dirty="0" smtClean="0"/>
              <a:t>How to measure a lifetime </a:t>
            </a:r>
            <a:r>
              <a:rPr lang="en-US" b="1" dirty="0"/>
              <a:t>scholarly approach to the practice of </a:t>
            </a:r>
            <a:r>
              <a:rPr lang="en-US" b="1" dirty="0" smtClean="0"/>
              <a:t>medicine?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40111"/>
            <a:ext cx="8381999" cy="4613089"/>
          </a:xfrm>
        </p:spPr>
        <p:txBody>
          <a:bodyPr/>
          <a:lstStyle/>
          <a:p>
            <a:r>
              <a:rPr lang="en-US" dirty="0"/>
              <a:t>Annual Program </a:t>
            </a:r>
            <a:r>
              <a:rPr lang="en-US" dirty="0" smtClean="0"/>
              <a:t>Evaluation?</a:t>
            </a:r>
            <a:endParaRPr lang="en-US" dirty="0"/>
          </a:p>
          <a:p>
            <a:r>
              <a:rPr lang="en-US" dirty="0" smtClean="0"/>
              <a:t>Count </a:t>
            </a:r>
            <a:r>
              <a:rPr lang="en-US" dirty="0"/>
              <a:t>the number of publications</a:t>
            </a:r>
            <a:r>
              <a:rPr lang="en-US" dirty="0" smtClean="0"/>
              <a:t>?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6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304800"/>
            <a:ext cx="8188914" cy="1066799"/>
          </a:xfrm>
        </p:spPr>
        <p:txBody>
          <a:bodyPr/>
          <a:lstStyle/>
          <a:p>
            <a:pPr lvl="1" algn="ctr"/>
            <a:r>
              <a:rPr lang="en-US" b="1" dirty="0" smtClean="0"/>
              <a:t>Publications 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3692"/>
            <a:ext cx="9144000" cy="522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FH_PPTtemplate_05_2008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746</Words>
  <Application>Microsoft Office PowerPoint</Application>
  <PresentationFormat>On-screen Show (4:3)</PresentationFormat>
  <Paragraphs>103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USFH_PPTtemplate_05_2008</vt:lpstr>
      <vt:lpstr>Do Scholarly Concentration Programs Contribute To Lasting Scholarship?   </vt:lpstr>
      <vt:lpstr>The Scholarly Concentrations Program at the USF MCOM</vt:lpstr>
      <vt:lpstr>Objectives and Goals of the SCP at USF-MCOM</vt:lpstr>
      <vt:lpstr>Program Description</vt:lpstr>
      <vt:lpstr>Enrollment in the elective SCP at USF MCOM 2007-2013</vt:lpstr>
      <vt:lpstr>How to measure a lifetime scholarly approach to the practice of medicine?</vt:lpstr>
      <vt:lpstr>How to measure a lifetime scholarly approach to the practice of medicine?</vt:lpstr>
      <vt:lpstr>How to measure a lifetime scholarly approach to the practice of medicine?</vt:lpstr>
      <vt:lpstr>Publications  </vt:lpstr>
      <vt:lpstr>How to measure a lifetime scholarly approach to the practice of medicine?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measure a lifetime scholarly approach to the practice of medicine?</vt:lpstr>
      <vt:lpstr>Portfolio</vt:lpstr>
      <vt:lpstr>Discussion</vt:lpstr>
      <vt:lpstr>Acknowledgement</vt:lpstr>
    </vt:vector>
  </TitlesOfParts>
  <Company>Childrens Hospital Los Angeles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Ingrid Bahner</dc:creator>
  <cp:lastModifiedBy>Dickins, Kirsten [BSD] - PSM</cp:lastModifiedBy>
  <cp:revision>48</cp:revision>
  <dcterms:created xsi:type="dcterms:W3CDTF">2013-05-30T14:54:20Z</dcterms:created>
  <dcterms:modified xsi:type="dcterms:W3CDTF">2014-12-12T20:04:18Z</dcterms:modified>
</cp:coreProperties>
</file>